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2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79" r:id="rId5"/>
    <p:sldId id="280" r:id="rId6"/>
    <p:sldId id="281" r:id="rId7"/>
    <p:sldId id="282" r:id="rId8"/>
    <p:sldId id="287" r:id="rId9"/>
    <p:sldId id="284" r:id="rId10"/>
    <p:sldId id="292" r:id="rId11"/>
    <p:sldId id="263" r:id="rId12"/>
    <p:sldId id="264" r:id="rId13"/>
    <p:sldId id="283" r:id="rId14"/>
    <p:sldId id="293" r:id="rId15"/>
    <p:sldId id="301" r:id="rId16"/>
    <p:sldId id="302" r:id="rId17"/>
    <p:sldId id="300" r:id="rId18"/>
    <p:sldId id="299" r:id="rId19"/>
    <p:sldId id="297" r:id="rId20"/>
    <p:sldId id="296" r:id="rId21"/>
    <p:sldId id="298" r:id="rId22"/>
    <p:sldId id="303" r:id="rId23"/>
    <p:sldId id="308" r:id="rId24"/>
    <p:sldId id="304" r:id="rId25"/>
    <p:sldId id="305" r:id="rId26"/>
    <p:sldId id="306" r:id="rId27"/>
    <p:sldId id="307" r:id="rId28"/>
    <p:sldId id="295" r:id="rId29"/>
    <p:sldId id="311" r:id="rId30"/>
    <p:sldId id="309"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5597BC-DC1B-46CE-9051-255D24C13656}">
          <p14:sldIdLst>
            <p14:sldId id="279"/>
            <p14:sldId id="280"/>
            <p14:sldId id="281"/>
            <p14:sldId id="282"/>
            <p14:sldId id="287"/>
            <p14:sldId id="284"/>
            <p14:sldId id="292"/>
            <p14:sldId id="263"/>
            <p14:sldId id="264"/>
            <p14:sldId id="283"/>
            <p14:sldId id="293"/>
            <p14:sldId id="301"/>
            <p14:sldId id="302"/>
            <p14:sldId id="300"/>
            <p14:sldId id="299"/>
            <p14:sldId id="297"/>
            <p14:sldId id="296"/>
            <p14:sldId id="298"/>
            <p14:sldId id="303"/>
            <p14:sldId id="308"/>
            <p14:sldId id="304"/>
            <p14:sldId id="305"/>
            <p14:sldId id="306"/>
            <p14:sldId id="307"/>
            <p14:sldId id="295"/>
            <p14:sldId id="311"/>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8/26/2022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8/26/2022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8/26/2022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allpaperflare.com/black-and-brown-wooden-thank-you-signage-on-top-of-brown-table-wallpaper-zcwkf"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07F80-ACB9-EB4A-E48E-F6EA99471482}"/>
              </a:ext>
            </a:extLst>
          </p:cNvPr>
          <p:cNvSpPr txBox="1"/>
          <p:nvPr/>
        </p:nvSpPr>
        <p:spPr>
          <a:xfrm>
            <a:off x="3825550" y="2379306"/>
            <a:ext cx="4189445" cy="1015663"/>
          </a:xfrm>
          <a:prstGeom prst="rect">
            <a:avLst/>
          </a:prstGeom>
          <a:noFill/>
        </p:spPr>
        <p:txBody>
          <a:bodyPr wrap="square" rtlCol="0">
            <a:spAutoFit/>
          </a:bodyPr>
          <a:lstStyle/>
          <a:p>
            <a:pPr algn="ctr"/>
            <a:r>
              <a:rPr lang="en-US" sz="3600" dirty="0">
                <a:latin typeface="Mongolian Baiti" panose="03000500000000000000" pitchFamily="66" charset="0"/>
                <a:cs typeface="Mongolian Baiti" panose="03000500000000000000" pitchFamily="66" charset="0"/>
              </a:rPr>
              <a:t> </a:t>
            </a:r>
            <a:r>
              <a:rPr lang="en-US" sz="6000" u="sng" dirty="0">
                <a:latin typeface="Mongolian Baiti" panose="03000500000000000000" pitchFamily="66" charset="0"/>
                <a:cs typeface="Mongolian Baiti" panose="03000500000000000000" pitchFamily="66" charset="0"/>
              </a:rPr>
              <a:t>DoConnect</a:t>
            </a:r>
            <a:endParaRPr lang="en-IN" sz="6000" u="sng" dirty="0">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ABA9049A-3A40-8B4D-DD0A-05ADA8EB2C87}"/>
              </a:ext>
            </a:extLst>
          </p:cNvPr>
          <p:cNvSpPr txBox="1"/>
          <p:nvPr/>
        </p:nvSpPr>
        <p:spPr>
          <a:xfrm>
            <a:off x="699796" y="5103845"/>
            <a:ext cx="3620277" cy="873316"/>
          </a:xfrm>
          <a:prstGeom prst="rect">
            <a:avLst/>
          </a:prstGeom>
          <a:noFill/>
        </p:spPr>
        <p:txBody>
          <a:bodyPr wrap="square" rtlCol="0">
            <a:spAutoFit/>
          </a:bodyPr>
          <a:lstStyle/>
          <a:p>
            <a:pPr algn="ctr">
              <a:lnSpc>
                <a:spcPct val="150000"/>
              </a:lnSpc>
            </a:pPr>
            <a:r>
              <a:rPr lang="en-US" dirty="0">
                <a:latin typeface="Sitka Heading" pitchFamily="2" charset="0"/>
              </a:rPr>
              <a:t>Under the Esteemed Guidance of :</a:t>
            </a:r>
          </a:p>
          <a:p>
            <a:pPr algn="ctr">
              <a:lnSpc>
                <a:spcPct val="150000"/>
              </a:lnSpc>
            </a:pPr>
            <a:r>
              <a:rPr lang="en-US" b="1" u="sng" dirty="0">
                <a:latin typeface="Sitka Heading" pitchFamily="2" charset="0"/>
              </a:rPr>
              <a:t>Mr. Venkata Durga Prasad</a:t>
            </a:r>
            <a:endParaRPr lang="en-IN" b="1" u="sng" dirty="0">
              <a:latin typeface="Sitka Heading" pitchFamily="2" charset="0"/>
            </a:endParaRPr>
          </a:p>
        </p:txBody>
      </p:sp>
      <p:sp>
        <p:nvSpPr>
          <p:cNvPr id="4" name="TextBox 3">
            <a:extLst>
              <a:ext uri="{FF2B5EF4-FFF2-40B4-BE49-F238E27FC236}">
                <a16:creationId xmlns:a16="http://schemas.microsoft.com/office/drawing/2014/main" id="{CAC258CC-4471-A157-0EB0-A4F619A600A6}"/>
              </a:ext>
            </a:extLst>
          </p:cNvPr>
          <p:cNvSpPr txBox="1"/>
          <p:nvPr/>
        </p:nvSpPr>
        <p:spPr>
          <a:xfrm>
            <a:off x="4634019" y="3603075"/>
            <a:ext cx="2733869" cy="880947"/>
          </a:xfrm>
          <a:prstGeom prst="rect">
            <a:avLst/>
          </a:prstGeom>
          <a:noFill/>
        </p:spPr>
        <p:txBody>
          <a:bodyPr wrap="square" rtlCol="0">
            <a:spAutoFit/>
          </a:bodyPr>
          <a:lstStyle/>
          <a:p>
            <a:pPr algn="ctr">
              <a:lnSpc>
                <a:spcPct val="150000"/>
              </a:lnSpc>
            </a:pPr>
            <a:r>
              <a:rPr lang="en-US" dirty="0">
                <a:latin typeface="Palatino Linotype" panose="02040502050505030304" pitchFamily="18" charset="0"/>
              </a:rPr>
              <a:t>Batch No : C4</a:t>
            </a:r>
          </a:p>
          <a:p>
            <a:pPr algn="ctr">
              <a:lnSpc>
                <a:spcPct val="150000"/>
              </a:lnSpc>
            </a:pPr>
            <a:r>
              <a:rPr lang="en-US" dirty="0">
                <a:latin typeface="Palatino Linotype" panose="02040502050505030304" pitchFamily="18" charset="0"/>
              </a:rPr>
              <a:t>Group      : G3</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1DD0EEB3-D56C-3F05-08DC-7F215E48F346}"/>
              </a:ext>
            </a:extLst>
          </p:cNvPr>
          <p:cNvSpPr txBox="1"/>
          <p:nvPr/>
        </p:nvSpPr>
        <p:spPr>
          <a:xfrm>
            <a:off x="8672713" y="4379989"/>
            <a:ext cx="3163078" cy="2308324"/>
          </a:xfrm>
          <a:prstGeom prst="rect">
            <a:avLst/>
          </a:prstGeom>
          <a:noFill/>
        </p:spPr>
        <p:txBody>
          <a:bodyPr wrap="square" rtlCol="0">
            <a:spAutoFit/>
          </a:bodyPr>
          <a:lstStyle/>
          <a:p>
            <a:pPr>
              <a:lnSpc>
                <a:spcPct val="150000"/>
              </a:lnSpc>
            </a:pPr>
            <a:r>
              <a:rPr lang="en-US" u="sng" dirty="0">
                <a:latin typeface="Palatino Linotype" panose="02040502050505030304" pitchFamily="18" charset="0"/>
              </a:rPr>
              <a:t>Presentation by</a:t>
            </a:r>
            <a:r>
              <a:rPr lang="en-US" dirty="0">
                <a:latin typeface="Palatino Linotype" panose="02040502050505030304" pitchFamily="18" charset="0"/>
              </a:rPr>
              <a:t>:</a:t>
            </a:r>
          </a:p>
          <a:p>
            <a:pPr marL="285750" indent="-285750">
              <a:lnSpc>
                <a:spcPct val="150000"/>
              </a:lnSpc>
              <a:buFont typeface="Arial" panose="020B0604020202020204" pitchFamily="34" charset="0"/>
              <a:buChar char="•"/>
            </a:pPr>
            <a:r>
              <a:rPr lang="en-US" dirty="0">
                <a:latin typeface="Sitka Display Semibold" pitchFamily="2" charset="0"/>
              </a:rPr>
              <a:t>Abdul Rehaman Shaik</a:t>
            </a:r>
          </a:p>
          <a:p>
            <a:pPr marL="285750" indent="-285750">
              <a:buFont typeface="Arial" panose="020B0604020202020204" pitchFamily="34" charset="0"/>
              <a:buChar char="•"/>
            </a:pPr>
            <a:r>
              <a:rPr lang="en-US" dirty="0">
                <a:latin typeface="Sitka Display Semibold" pitchFamily="2" charset="0"/>
              </a:rPr>
              <a:t>Om Sai Yadlapati</a:t>
            </a:r>
          </a:p>
          <a:p>
            <a:pPr marL="285750" indent="-285750">
              <a:buFont typeface="Arial" panose="020B0604020202020204" pitchFamily="34" charset="0"/>
              <a:buChar char="•"/>
            </a:pPr>
            <a:r>
              <a:rPr lang="en-US" dirty="0">
                <a:latin typeface="Sitka Display Semibold" pitchFamily="2" charset="0"/>
              </a:rPr>
              <a:t>Saisree Badvelu</a:t>
            </a:r>
          </a:p>
          <a:p>
            <a:pPr marL="285750" indent="-285750">
              <a:buFont typeface="Arial" panose="020B0604020202020204" pitchFamily="34" charset="0"/>
              <a:buChar char="•"/>
            </a:pPr>
            <a:r>
              <a:rPr lang="en-US" dirty="0">
                <a:latin typeface="Sitka Display Semibold" pitchFamily="2" charset="0"/>
              </a:rPr>
              <a:t>Chitikela Sai Teja</a:t>
            </a:r>
          </a:p>
          <a:p>
            <a:pPr marL="285750" indent="-285750">
              <a:buFont typeface="Arial" panose="020B0604020202020204" pitchFamily="34" charset="0"/>
              <a:buChar char="•"/>
            </a:pPr>
            <a:r>
              <a:rPr lang="en-US" dirty="0">
                <a:latin typeface="Sitka Display Semibold" pitchFamily="2" charset="0"/>
              </a:rPr>
              <a:t>Niteesh Kumar Chintapalli</a:t>
            </a:r>
          </a:p>
          <a:p>
            <a:pPr marL="285750" indent="-285750">
              <a:buFont typeface="Arial" panose="020B0604020202020204" pitchFamily="34" charset="0"/>
              <a:buChar char="•"/>
            </a:pPr>
            <a:r>
              <a:rPr lang="en-US" dirty="0">
                <a:latin typeface="Sitka Display Semibold" pitchFamily="2" charset="0"/>
              </a:rPr>
              <a:t>Patan Modin Khan</a:t>
            </a:r>
            <a:endParaRPr lang="en-IN" dirty="0">
              <a:latin typeface="Sitka Display Semibold" pitchFamily="2" charset="0"/>
            </a:endParaRPr>
          </a:p>
        </p:txBody>
      </p:sp>
      <p:pic>
        <p:nvPicPr>
          <p:cNvPr id="1030" name="Picture 6" descr="Great Learning's new logo reinforces the brand's 'Power Ahead' positioning">
            <a:extLst>
              <a:ext uri="{FF2B5EF4-FFF2-40B4-BE49-F238E27FC236}">
                <a16:creationId xmlns:a16="http://schemas.microsoft.com/office/drawing/2014/main" id="{5A4825E4-7C0A-337D-87FB-6F03D40CA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01" y="196833"/>
            <a:ext cx="3067817" cy="1429868"/>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12">
            <a:extLst>
              <a:ext uri="{FF2B5EF4-FFF2-40B4-BE49-F238E27FC236}">
                <a16:creationId xmlns:a16="http://schemas.microsoft.com/office/drawing/2014/main" id="{9DBA5862-92E4-55F4-3D29-3FA173DB3C93}"/>
              </a:ext>
            </a:extLst>
          </p:cNvPr>
          <p:cNvSpPr/>
          <p:nvPr/>
        </p:nvSpPr>
        <p:spPr>
          <a:xfrm>
            <a:off x="9403976" y="169686"/>
            <a:ext cx="2583723" cy="1309489"/>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3EFBF994-21A3-4924-7AD1-EB460D8D16A1}"/>
              </a:ext>
            </a:extLst>
          </p:cNvPr>
          <p:cNvSpPr txBox="1"/>
          <p:nvPr/>
        </p:nvSpPr>
        <p:spPr>
          <a:xfrm>
            <a:off x="4083149" y="853622"/>
            <a:ext cx="4025701" cy="707886"/>
          </a:xfrm>
          <a:prstGeom prst="rect">
            <a:avLst/>
          </a:prstGeom>
          <a:noFill/>
        </p:spPr>
        <p:txBody>
          <a:bodyPr wrap="square" rtlCol="0">
            <a:spAutoFit/>
          </a:bodyPr>
          <a:lstStyle/>
          <a:p>
            <a:r>
              <a:rPr lang="en-US" sz="4000" dirty="0"/>
              <a:t>Capstone Project</a:t>
            </a:r>
            <a:endParaRPr lang="en-IN" sz="4000" dirty="0"/>
          </a:p>
        </p:txBody>
      </p:sp>
    </p:spTree>
    <p:extLst>
      <p:ext uri="{BB962C8B-B14F-4D97-AF65-F5344CB8AC3E}">
        <p14:creationId xmlns:p14="http://schemas.microsoft.com/office/powerpoint/2010/main" val="38616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DBFB8-2314-AD88-D5D4-481DF44D507C}"/>
              </a:ext>
            </a:extLst>
          </p:cNvPr>
          <p:cNvSpPr txBox="1"/>
          <p:nvPr/>
        </p:nvSpPr>
        <p:spPr>
          <a:xfrm>
            <a:off x="4953091" y="172291"/>
            <a:ext cx="1963999" cy="830997"/>
          </a:xfrm>
          <a:prstGeom prst="rect">
            <a:avLst/>
          </a:prstGeom>
          <a:solidFill>
            <a:schemeClr val="accent1">
              <a:lumMod val="50000"/>
            </a:schemeClr>
          </a:solidFill>
          <a:ln>
            <a:solidFill>
              <a:schemeClr val="tx1"/>
            </a:solidFill>
          </a:ln>
        </p:spPr>
        <p:txBody>
          <a:bodyPr wrap="none" rtlCol="0">
            <a:spAutoFit/>
          </a:bodyPr>
          <a:lstStyle/>
          <a:p>
            <a:r>
              <a:rPr lang="en-US" sz="2400" dirty="0">
                <a:latin typeface="Sitka Small Semibold" pitchFamily="2" charset="0"/>
              </a:rPr>
              <a:t>    Result </a:t>
            </a:r>
          </a:p>
          <a:p>
            <a:r>
              <a:rPr lang="en-US" sz="2400" dirty="0">
                <a:latin typeface="Sitka Small Semibold" pitchFamily="2" charset="0"/>
              </a:rPr>
              <a:t>Home Page</a:t>
            </a:r>
            <a:endParaRPr lang="en-IN" sz="2400" dirty="0">
              <a:latin typeface="Sitka Small Semibold" pitchFamily="2" charset="0"/>
            </a:endParaRPr>
          </a:p>
        </p:txBody>
      </p:sp>
      <p:pic>
        <p:nvPicPr>
          <p:cNvPr id="6" name="Picture 5">
            <a:extLst>
              <a:ext uri="{FF2B5EF4-FFF2-40B4-BE49-F238E27FC236}">
                <a16:creationId xmlns:a16="http://schemas.microsoft.com/office/drawing/2014/main" id="{5BBC6F0A-23E4-FF04-97F2-49899AF49298}"/>
              </a:ext>
            </a:extLst>
          </p:cNvPr>
          <p:cNvPicPr>
            <a:picLocks noChangeAspect="1"/>
          </p:cNvPicPr>
          <p:nvPr/>
        </p:nvPicPr>
        <p:blipFill>
          <a:blip r:embed="rId2"/>
          <a:stretch>
            <a:fillRect/>
          </a:stretch>
        </p:blipFill>
        <p:spPr>
          <a:xfrm>
            <a:off x="214604" y="1212980"/>
            <a:ext cx="11737910" cy="5383082"/>
          </a:xfrm>
          <a:prstGeom prst="rect">
            <a:avLst/>
          </a:prstGeom>
        </p:spPr>
      </p:pic>
    </p:spTree>
    <p:extLst>
      <p:ext uri="{BB962C8B-B14F-4D97-AF65-F5344CB8AC3E}">
        <p14:creationId xmlns:p14="http://schemas.microsoft.com/office/powerpoint/2010/main" val="306860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8A10A-24F2-38B5-1C04-6D7A5FF482E0}"/>
              </a:ext>
            </a:extLst>
          </p:cNvPr>
          <p:cNvPicPr>
            <a:picLocks noChangeAspect="1"/>
          </p:cNvPicPr>
          <p:nvPr/>
        </p:nvPicPr>
        <p:blipFill>
          <a:blip r:embed="rId2"/>
          <a:stretch>
            <a:fillRect/>
          </a:stretch>
        </p:blipFill>
        <p:spPr>
          <a:xfrm>
            <a:off x="317240" y="1278294"/>
            <a:ext cx="11588621" cy="5346343"/>
          </a:xfrm>
          <a:prstGeom prst="rect">
            <a:avLst/>
          </a:prstGeom>
        </p:spPr>
      </p:pic>
      <p:sp>
        <p:nvSpPr>
          <p:cNvPr id="4" name="TextBox 3">
            <a:extLst>
              <a:ext uri="{FF2B5EF4-FFF2-40B4-BE49-F238E27FC236}">
                <a16:creationId xmlns:a16="http://schemas.microsoft.com/office/drawing/2014/main" id="{CB8F57AB-B33F-B09A-AE11-59704480440E}"/>
              </a:ext>
            </a:extLst>
          </p:cNvPr>
          <p:cNvSpPr txBox="1"/>
          <p:nvPr/>
        </p:nvSpPr>
        <p:spPr>
          <a:xfrm>
            <a:off x="2693283" y="233363"/>
            <a:ext cx="6094520" cy="369332"/>
          </a:xfrm>
          <a:prstGeom prst="rect">
            <a:avLst/>
          </a:prstGeom>
          <a:noFill/>
        </p:spPr>
        <p:txBody>
          <a:bodyPr wrap="square">
            <a:spAutoFit/>
          </a:bodyPr>
          <a:lstStyle/>
          <a:p>
            <a:pPr algn="ctr"/>
            <a:r>
              <a:rPr lang="en-US" sz="1800" dirty="0">
                <a:latin typeface="Sitka Small Semibold" pitchFamily="2" charset="0"/>
              </a:rPr>
              <a:t>User Registration Form</a:t>
            </a:r>
            <a:endParaRPr lang="en-IN" sz="1800" dirty="0">
              <a:latin typeface="Sitka Small Semibold" pitchFamily="2" charset="0"/>
            </a:endParaRPr>
          </a:p>
        </p:txBody>
      </p:sp>
    </p:spTree>
    <p:extLst>
      <p:ext uri="{BB962C8B-B14F-4D97-AF65-F5344CB8AC3E}">
        <p14:creationId xmlns:p14="http://schemas.microsoft.com/office/powerpoint/2010/main" val="60761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D2084-ABC5-9FE0-52CD-96407C1DCBAE}"/>
              </a:ext>
            </a:extLst>
          </p:cNvPr>
          <p:cNvPicPr>
            <a:picLocks noChangeAspect="1"/>
          </p:cNvPicPr>
          <p:nvPr/>
        </p:nvPicPr>
        <p:blipFill rotWithShape="1">
          <a:blip r:embed="rId2"/>
          <a:srcRect t="3471" b="4288"/>
          <a:stretch/>
        </p:blipFill>
        <p:spPr>
          <a:xfrm>
            <a:off x="236375" y="1104122"/>
            <a:ext cx="11719249" cy="5207031"/>
          </a:xfrm>
          <a:prstGeom prst="rect">
            <a:avLst/>
          </a:prstGeom>
        </p:spPr>
      </p:pic>
      <p:sp>
        <p:nvSpPr>
          <p:cNvPr id="4" name="TextBox 3">
            <a:extLst>
              <a:ext uri="{FF2B5EF4-FFF2-40B4-BE49-F238E27FC236}">
                <a16:creationId xmlns:a16="http://schemas.microsoft.com/office/drawing/2014/main" id="{6AD3E899-E042-3125-866B-4B520C8EE730}"/>
              </a:ext>
            </a:extLst>
          </p:cNvPr>
          <p:cNvSpPr txBox="1"/>
          <p:nvPr/>
        </p:nvSpPr>
        <p:spPr>
          <a:xfrm>
            <a:off x="4620609" y="476981"/>
            <a:ext cx="6094520" cy="369332"/>
          </a:xfrm>
          <a:prstGeom prst="rect">
            <a:avLst/>
          </a:prstGeom>
          <a:noFill/>
        </p:spPr>
        <p:txBody>
          <a:bodyPr wrap="square">
            <a:spAutoFit/>
          </a:bodyPr>
          <a:lstStyle/>
          <a:p>
            <a:r>
              <a:rPr lang="en-IN" sz="1800" dirty="0">
                <a:latin typeface="Sitka Small Semibold" pitchFamily="2" charset="0"/>
              </a:rPr>
              <a:t>Admin Login Form:</a:t>
            </a:r>
          </a:p>
        </p:txBody>
      </p:sp>
    </p:spTree>
    <p:extLst>
      <p:ext uri="{BB962C8B-B14F-4D97-AF65-F5344CB8AC3E}">
        <p14:creationId xmlns:p14="http://schemas.microsoft.com/office/powerpoint/2010/main" val="237980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5773A-1BDC-A69B-79EF-56F417CB5CA0}"/>
              </a:ext>
            </a:extLst>
          </p:cNvPr>
          <p:cNvPicPr>
            <a:picLocks noChangeAspect="1"/>
          </p:cNvPicPr>
          <p:nvPr/>
        </p:nvPicPr>
        <p:blipFill rotWithShape="1">
          <a:blip r:embed="rId2"/>
          <a:srcRect t="-355"/>
          <a:stretch/>
        </p:blipFill>
        <p:spPr>
          <a:xfrm>
            <a:off x="354562" y="1278294"/>
            <a:ext cx="11430001" cy="5265381"/>
          </a:xfrm>
          <a:prstGeom prst="rect">
            <a:avLst/>
          </a:prstGeom>
        </p:spPr>
      </p:pic>
      <p:sp>
        <p:nvSpPr>
          <p:cNvPr id="4" name="TextBox 3">
            <a:extLst>
              <a:ext uri="{FF2B5EF4-FFF2-40B4-BE49-F238E27FC236}">
                <a16:creationId xmlns:a16="http://schemas.microsoft.com/office/drawing/2014/main" id="{00E19053-8D25-82E5-CB42-3DF8A2C0B812}"/>
              </a:ext>
            </a:extLst>
          </p:cNvPr>
          <p:cNvSpPr txBox="1"/>
          <p:nvPr/>
        </p:nvSpPr>
        <p:spPr>
          <a:xfrm>
            <a:off x="4880760" y="441383"/>
            <a:ext cx="6094520" cy="369332"/>
          </a:xfrm>
          <a:prstGeom prst="rect">
            <a:avLst/>
          </a:prstGeom>
          <a:noFill/>
        </p:spPr>
        <p:txBody>
          <a:bodyPr wrap="square">
            <a:spAutoFit/>
          </a:bodyPr>
          <a:lstStyle/>
          <a:p>
            <a:r>
              <a:rPr lang="en-US" dirty="0">
                <a:latin typeface="Sitka Small Semibold" pitchFamily="2" charset="0"/>
              </a:rPr>
              <a:t>User Dashboard</a:t>
            </a:r>
            <a:endParaRPr lang="en-IN" sz="1800" dirty="0">
              <a:latin typeface="Sitka Small Semibold" pitchFamily="2" charset="0"/>
            </a:endParaRPr>
          </a:p>
        </p:txBody>
      </p:sp>
    </p:spTree>
    <p:extLst>
      <p:ext uri="{BB962C8B-B14F-4D97-AF65-F5344CB8AC3E}">
        <p14:creationId xmlns:p14="http://schemas.microsoft.com/office/powerpoint/2010/main" val="34924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F8BEF-BC6E-B684-5842-DCFB2BEC5C13}"/>
              </a:ext>
            </a:extLst>
          </p:cNvPr>
          <p:cNvPicPr>
            <a:picLocks noChangeAspect="1"/>
          </p:cNvPicPr>
          <p:nvPr/>
        </p:nvPicPr>
        <p:blipFill>
          <a:blip r:embed="rId2"/>
          <a:stretch>
            <a:fillRect/>
          </a:stretch>
        </p:blipFill>
        <p:spPr>
          <a:xfrm>
            <a:off x="317241" y="1063690"/>
            <a:ext cx="11569960" cy="5508560"/>
          </a:xfrm>
          <a:prstGeom prst="rect">
            <a:avLst/>
          </a:prstGeom>
        </p:spPr>
      </p:pic>
      <p:sp>
        <p:nvSpPr>
          <p:cNvPr id="4" name="TextBox 3">
            <a:extLst>
              <a:ext uri="{FF2B5EF4-FFF2-40B4-BE49-F238E27FC236}">
                <a16:creationId xmlns:a16="http://schemas.microsoft.com/office/drawing/2014/main" id="{F3C27008-9B80-A9D0-44BB-76266ACAF4D5}"/>
              </a:ext>
            </a:extLst>
          </p:cNvPr>
          <p:cNvSpPr txBox="1"/>
          <p:nvPr/>
        </p:nvSpPr>
        <p:spPr>
          <a:xfrm>
            <a:off x="4698506" y="361310"/>
            <a:ext cx="6094520" cy="369332"/>
          </a:xfrm>
          <a:prstGeom prst="rect">
            <a:avLst/>
          </a:prstGeom>
          <a:noFill/>
        </p:spPr>
        <p:txBody>
          <a:bodyPr wrap="square">
            <a:spAutoFit/>
          </a:bodyPr>
          <a:lstStyle/>
          <a:p>
            <a:r>
              <a:rPr lang="en-IN" sz="1800" dirty="0">
                <a:latin typeface="Sitka Small Semibold" pitchFamily="2" charset="0"/>
              </a:rPr>
              <a:t>Search Results Page</a:t>
            </a:r>
          </a:p>
        </p:txBody>
      </p:sp>
    </p:spTree>
    <p:extLst>
      <p:ext uri="{BB962C8B-B14F-4D97-AF65-F5344CB8AC3E}">
        <p14:creationId xmlns:p14="http://schemas.microsoft.com/office/powerpoint/2010/main" val="427367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2FE8C-7C71-CA57-6289-BA40297126C7}"/>
              </a:ext>
            </a:extLst>
          </p:cNvPr>
          <p:cNvPicPr>
            <a:picLocks noChangeAspect="1"/>
          </p:cNvPicPr>
          <p:nvPr/>
        </p:nvPicPr>
        <p:blipFill>
          <a:blip r:embed="rId2"/>
          <a:stretch>
            <a:fillRect/>
          </a:stretch>
        </p:blipFill>
        <p:spPr>
          <a:xfrm>
            <a:off x="429208" y="989045"/>
            <a:ext cx="11457992" cy="5607017"/>
          </a:xfrm>
          <a:prstGeom prst="rect">
            <a:avLst/>
          </a:prstGeom>
        </p:spPr>
      </p:pic>
      <p:sp>
        <p:nvSpPr>
          <p:cNvPr id="4" name="TextBox 3">
            <a:extLst>
              <a:ext uri="{FF2B5EF4-FFF2-40B4-BE49-F238E27FC236}">
                <a16:creationId xmlns:a16="http://schemas.microsoft.com/office/drawing/2014/main" id="{664D5019-E4B0-1D49-F193-AE2390D96B40}"/>
              </a:ext>
            </a:extLst>
          </p:cNvPr>
          <p:cNvSpPr txBox="1"/>
          <p:nvPr/>
        </p:nvSpPr>
        <p:spPr>
          <a:xfrm>
            <a:off x="4609730" y="341837"/>
            <a:ext cx="6094520" cy="369332"/>
          </a:xfrm>
          <a:prstGeom prst="rect">
            <a:avLst/>
          </a:prstGeom>
          <a:noFill/>
        </p:spPr>
        <p:txBody>
          <a:bodyPr wrap="square">
            <a:spAutoFit/>
          </a:bodyPr>
          <a:lstStyle/>
          <a:p>
            <a:r>
              <a:rPr lang="en-IN" sz="1800" dirty="0">
                <a:latin typeface="Sitka Small Semibold" pitchFamily="2" charset="0"/>
              </a:rPr>
              <a:t>User Ask Question Page:</a:t>
            </a:r>
          </a:p>
        </p:txBody>
      </p:sp>
    </p:spTree>
    <p:extLst>
      <p:ext uri="{BB962C8B-B14F-4D97-AF65-F5344CB8AC3E}">
        <p14:creationId xmlns:p14="http://schemas.microsoft.com/office/powerpoint/2010/main" val="1929393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8703ED-57B9-33A0-4E43-E1007C06C31B}"/>
              </a:ext>
            </a:extLst>
          </p:cNvPr>
          <p:cNvPicPr>
            <a:picLocks noChangeAspect="1"/>
          </p:cNvPicPr>
          <p:nvPr/>
        </p:nvPicPr>
        <p:blipFill>
          <a:blip r:embed="rId2"/>
          <a:stretch>
            <a:fillRect/>
          </a:stretch>
        </p:blipFill>
        <p:spPr>
          <a:xfrm>
            <a:off x="289248" y="1287624"/>
            <a:ext cx="11616613" cy="5131837"/>
          </a:xfrm>
          <a:prstGeom prst="rect">
            <a:avLst/>
          </a:prstGeom>
        </p:spPr>
      </p:pic>
      <p:sp>
        <p:nvSpPr>
          <p:cNvPr id="4" name="TextBox 3">
            <a:extLst>
              <a:ext uri="{FF2B5EF4-FFF2-40B4-BE49-F238E27FC236}">
                <a16:creationId xmlns:a16="http://schemas.microsoft.com/office/drawing/2014/main" id="{DA36C6AA-8C2E-BD9C-7A2C-6DA5B3355994}"/>
              </a:ext>
            </a:extLst>
          </p:cNvPr>
          <p:cNvSpPr txBox="1"/>
          <p:nvPr/>
        </p:nvSpPr>
        <p:spPr>
          <a:xfrm>
            <a:off x="4884938" y="438539"/>
            <a:ext cx="6094520" cy="369332"/>
          </a:xfrm>
          <a:prstGeom prst="rect">
            <a:avLst/>
          </a:prstGeom>
          <a:noFill/>
        </p:spPr>
        <p:txBody>
          <a:bodyPr wrap="square">
            <a:spAutoFit/>
          </a:bodyPr>
          <a:lstStyle/>
          <a:p>
            <a:r>
              <a:rPr lang="en-US" dirty="0">
                <a:latin typeface="Sitka Small Semibold" pitchFamily="2" charset="0"/>
              </a:rPr>
              <a:t>Answers Page:</a:t>
            </a:r>
            <a:endParaRPr lang="en-IN" sz="1800" dirty="0">
              <a:latin typeface="Sitka Small Semibold" pitchFamily="2" charset="0"/>
            </a:endParaRPr>
          </a:p>
        </p:txBody>
      </p:sp>
    </p:spTree>
    <p:extLst>
      <p:ext uri="{BB962C8B-B14F-4D97-AF65-F5344CB8AC3E}">
        <p14:creationId xmlns:p14="http://schemas.microsoft.com/office/powerpoint/2010/main" val="1718876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CE365-FA3E-8FD6-B9D2-0142D6043D8B}"/>
              </a:ext>
            </a:extLst>
          </p:cNvPr>
          <p:cNvPicPr>
            <a:picLocks noChangeAspect="1"/>
          </p:cNvPicPr>
          <p:nvPr/>
        </p:nvPicPr>
        <p:blipFill>
          <a:blip r:embed="rId2"/>
          <a:stretch>
            <a:fillRect/>
          </a:stretch>
        </p:blipFill>
        <p:spPr>
          <a:xfrm>
            <a:off x="251927" y="1184987"/>
            <a:ext cx="11691258" cy="5453937"/>
          </a:xfrm>
          <a:prstGeom prst="rect">
            <a:avLst/>
          </a:prstGeom>
        </p:spPr>
      </p:pic>
      <p:sp>
        <p:nvSpPr>
          <p:cNvPr id="4" name="TextBox 3">
            <a:extLst>
              <a:ext uri="{FF2B5EF4-FFF2-40B4-BE49-F238E27FC236}">
                <a16:creationId xmlns:a16="http://schemas.microsoft.com/office/drawing/2014/main" id="{F620A0AD-1042-B6A5-FCC1-91E27A7ED4B2}"/>
              </a:ext>
            </a:extLst>
          </p:cNvPr>
          <p:cNvSpPr txBox="1"/>
          <p:nvPr/>
        </p:nvSpPr>
        <p:spPr>
          <a:xfrm>
            <a:off x="4671873" y="379066"/>
            <a:ext cx="6094520" cy="369332"/>
          </a:xfrm>
          <a:prstGeom prst="rect">
            <a:avLst/>
          </a:prstGeom>
          <a:noFill/>
        </p:spPr>
        <p:txBody>
          <a:bodyPr wrap="square">
            <a:spAutoFit/>
          </a:bodyPr>
          <a:lstStyle/>
          <a:p>
            <a:r>
              <a:rPr lang="en-US" dirty="0">
                <a:latin typeface="Sitka Small Semibold" pitchFamily="2" charset="0"/>
              </a:rPr>
              <a:t>User Add Answer page</a:t>
            </a:r>
            <a:endParaRPr lang="en-IN" sz="1800" dirty="0">
              <a:latin typeface="Sitka Small Semibold" pitchFamily="2" charset="0"/>
            </a:endParaRPr>
          </a:p>
        </p:txBody>
      </p:sp>
    </p:spTree>
    <p:extLst>
      <p:ext uri="{BB962C8B-B14F-4D97-AF65-F5344CB8AC3E}">
        <p14:creationId xmlns:p14="http://schemas.microsoft.com/office/powerpoint/2010/main" val="163444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FAD109-CC97-97C3-60DC-B369D3043396}"/>
              </a:ext>
            </a:extLst>
          </p:cNvPr>
          <p:cNvPicPr>
            <a:picLocks noChangeAspect="1"/>
          </p:cNvPicPr>
          <p:nvPr/>
        </p:nvPicPr>
        <p:blipFill rotWithShape="1">
          <a:blip r:embed="rId2"/>
          <a:srcRect t="760"/>
          <a:stretch/>
        </p:blipFill>
        <p:spPr>
          <a:xfrm>
            <a:off x="269032" y="1174377"/>
            <a:ext cx="11653936" cy="5491070"/>
          </a:xfrm>
          <a:prstGeom prst="rect">
            <a:avLst/>
          </a:prstGeom>
        </p:spPr>
      </p:pic>
      <p:sp>
        <p:nvSpPr>
          <p:cNvPr id="4" name="TextBox 3">
            <a:extLst>
              <a:ext uri="{FF2B5EF4-FFF2-40B4-BE49-F238E27FC236}">
                <a16:creationId xmlns:a16="http://schemas.microsoft.com/office/drawing/2014/main" id="{2FB10642-5222-92B8-87D4-8F323EBB5470}"/>
              </a:ext>
            </a:extLst>
          </p:cNvPr>
          <p:cNvSpPr txBox="1"/>
          <p:nvPr/>
        </p:nvSpPr>
        <p:spPr>
          <a:xfrm>
            <a:off x="4806953" y="397083"/>
            <a:ext cx="6094520" cy="369332"/>
          </a:xfrm>
          <a:prstGeom prst="rect">
            <a:avLst/>
          </a:prstGeom>
          <a:noFill/>
        </p:spPr>
        <p:txBody>
          <a:bodyPr wrap="square">
            <a:spAutoFit/>
          </a:bodyPr>
          <a:lstStyle/>
          <a:p>
            <a:r>
              <a:rPr lang="en-IN" sz="1800" dirty="0">
                <a:latin typeface="Sitka Small Semibold" pitchFamily="2" charset="0"/>
              </a:rPr>
              <a:t>Global Chat page:</a:t>
            </a:r>
          </a:p>
        </p:txBody>
      </p:sp>
    </p:spTree>
    <p:extLst>
      <p:ext uri="{BB962C8B-B14F-4D97-AF65-F5344CB8AC3E}">
        <p14:creationId xmlns:p14="http://schemas.microsoft.com/office/powerpoint/2010/main" val="76613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7FE2724-1CA8-35C3-5672-9D2F96AE747C}"/>
              </a:ext>
            </a:extLst>
          </p:cNvPr>
          <p:cNvPicPr>
            <a:picLocks noChangeAspect="1"/>
          </p:cNvPicPr>
          <p:nvPr/>
        </p:nvPicPr>
        <p:blipFill>
          <a:blip r:embed="rId2"/>
          <a:stretch>
            <a:fillRect/>
          </a:stretch>
        </p:blipFill>
        <p:spPr>
          <a:xfrm>
            <a:off x="125506" y="507750"/>
            <a:ext cx="11914094" cy="6211832"/>
          </a:xfrm>
          <a:prstGeom prst="rect">
            <a:avLst/>
          </a:prstGeom>
        </p:spPr>
      </p:pic>
      <p:sp>
        <p:nvSpPr>
          <p:cNvPr id="17" name="TextBox 16">
            <a:extLst>
              <a:ext uri="{FF2B5EF4-FFF2-40B4-BE49-F238E27FC236}">
                <a16:creationId xmlns:a16="http://schemas.microsoft.com/office/drawing/2014/main" id="{D6815412-699B-A1A6-893C-491F91867AFD}"/>
              </a:ext>
            </a:extLst>
          </p:cNvPr>
          <p:cNvSpPr txBox="1"/>
          <p:nvPr/>
        </p:nvSpPr>
        <p:spPr>
          <a:xfrm>
            <a:off x="4497976" y="138418"/>
            <a:ext cx="6094520" cy="369332"/>
          </a:xfrm>
          <a:prstGeom prst="rect">
            <a:avLst/>
          </a:prstGeom>
          <a:noFill/>
        </p:spPr>
        <p:txBody>
          <a:bodyPr wrap="square">
            <a:spAutoFit/>
          </a:bodyPr>
          <a:lstStyle/>
          <a:p>
            <a:r>
              <a:rPr lang="en-IN" sz="1800" dirty="0">
                <a:latin typeface="Sitka Small Semibold" pitchFamily="2" charset="0"/>
              </a:rPr>
              <a:t>Admin Dashboard Page:</a:t>
            </a:r>
          </a:p>
        </p:txBody>
      </p:sp>
    </p:spTree>
    <p:extLst>
      <p:ext uri="{BB962C8B-B14F-4D97-AF65-F5344CB8AC3E}">
        <p14:creationId xmlns:p14="http://schemas.microsoft.com/office/powerpoint/2010/main" val="368379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2FC89-982A-16E4-45DA-977B3DB6B6CA}"/>
              </a:ext>
            </a:extLst>
          </p:cNvPr>
          <p:cNvSpPr txBox="1"/>
          <p:nvPr/>
        </p:nvSpPr>
        <p:spPr>
          <a:xfrm>
            <a:off x="559837" y="793102"/>
            <a:ext cx="1975221" cy="461665"/>
          </a:xfrm>
          <a:prstGeom prst="rect">
            <a:avLst/>
          </a:prstGeom>
          <a:noFill/>
        </p:spPr>
        <p:txBody>
          <a:bodyPr wrap="none" rtlCol="0">
            <a:spAutoFit/>
          </a:bodyPr>
          <a:lstStyle/>
          <a:p>
            <a:r>
              <a:rPr lang="en-US" sz="2400" b="1" u="sng" dirty="0">
                <a:latin typeface="Sitka Small Semibold" pitchFamily="2" charset="0"/>
              </a:rPr>
              <a:t>Objectives</a:t>
            </a:r>
            <a:r>
              <a:rPr lang="en-US" sz="2400" dirty="0">
                <a:latin typeface="Sitka Small Semibold" pitchFamily="2" charset="0"/>
              </a:rPr>
              <a:t>:</a:t>
            </a:r>
            <a:endParaRPr lang="en-IN" sz="2400" dirty="0">
              <a:latin typeface="Sitka Small Semibold" pitchFamily="2" charset="0"/>
            </a:endParaRPr>
          </a:p>
        </p:txBody>
      </p:sp>
      <p:sp>
        <p:nvSpPr>
          <p:cNvPr id="4" name="TextBox 3">
            <a:extLst>
              <a:ext uri="{FF2B5EF4-FFF2-40B4-BE49-F238E27FC236}">
                <a16:creationId xmlns:a16="http://schemas.microsoft.com/office/drawing/2014/main" id="{DD8F966A-38A5-2566-505E-B8AA0AD7139B}"/>
              </a:ext>
            </a:extLst>
          </p:cNvPr>
          <p:cNvSpPr txBox="1"/>
          <p:nvPr/>
        </p:nvSpPr>
        <p:spPr>
          <a:xfrm>
            <a:off x="559837" y="1580289"/>
            <a:ext cx="11277599" cy="3697422"/>
          </a:xfrm>
          <a:prstGeom prst="rect">
            <a:avLst/>
          </a:prstGeom>
          <a:noFill/>
        </p:spPr>
        <p:txBody>
          <a:bodyPr wrap="square">
            <a:spAutoFit/>
          </a:bodyPr>
          <a:lstStyle/>
          <a:p>
            <a:pPr algn="just">
              <a:lnSpc>
                <a:spcPct val="150000"/>
              </a:lnSpc>
            </a:pPr>
            <a:r>
              <a:rPr lang="en-US" sz="2000" dirty="0"/>
              <a:t>      	Our project main objective is to allow people to ask any question and also to answer any question over the internet. Through our Do Connect website, a person can be able to question and answer for any of the topic.</a:t>
            </a:r>
          </a:p>
          <a:p>
            <a:pPr algn="just">
              <a:lnSpc>
                <a:spcPct val="150000"/>
              </a:lnSpc>
            </a:pPr>
            <a:endParaRPr lang="en-US" sz="2000" dirty="0"/>
          </a:p>
          <a:p>
            <a:pPr algn="just">
              <a:lnSpc>
                <a:spcPct val="200000"/>
              </a:lnSpc>
            </a:pPr>
            <a:r>
              <a:rPr lang="en-US" sz="2000" dirty="0"/>
              <a:t> </a:t>
            </a:r>
            <a:r>
              <a:rPr lang="en-US" sz="2000" b="1" u="sng" dirty="0"/>
              <a:t>The main objectives are as follows: </a:t>
            </a:r>
          </a:p>
          <a:p>
            <a:pPr algn="just">
              <a:lnSpc>
                <a:spcPct val="200000"/>
              </a:lnSpc>
            </a:pPr>
            <a:r>
              <a:rPr lang="en-US" sz="2000" dirty="0"/>
              <a:t>➢ Find the best solution for their questions. </a:t>
            </a:r>
          </a:p>
          <a:p>
            <a:pPr algn="just">
              <a:lnSpc>
                <a:spcPct val="200000"/>
              </a:lnSpc>
            </a:pPr>
            <a:r>
              <a:rPr lang="en-US" sz="2000" dirty="0"/>
              <a:t>➢ Can clarify their doubts.</a:t>
            </a:r>
            <a:endParaRPr lang="en-IN" sz="2000" dirty="0"/>
          </a:p>
        </p:txBody>
      </p:sp>
    </p:spTree>
    <p:extLst>
      <p:ext uri="{BB962C8B-B14F-4D97-AF65-F5344CB8AC3E}">
        <p14:creationId xmlns:p14="http://schemas.microsoft.com/office/powerpoint/2010/main" val="257256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0EF47-4BBA-2AA4-608A-6BA5CC27F4AB}"/>
              </a:ext>
            </a:extLst>
          </p:cNvPr>
          <p:cNvPicPr>
            <a:picLocks noChangeAspect="1"/>
          </p:cNvPicPr>
          <p:nvPr/>
        </p:nvPicPr>
        <p:blipFill>
          <a:blip r:embed="rId2"/>
          <a:stretch>
            <a:fillRect/>
          </a:stretch>
        </p:blipFill>
        <p:spPr>
          <a:xfrm>
            <a:off x="188259" y="763479"/>
            <a:ext cx="11806518" cy="5844513"/>
          </a:xfrm>
          <a:prstGeom prst="rect">
            <a:avLst/>
          </a:prstGeom>
        </p:spPr>
      </p:pic>
      <p:sp>
        <p:nvSpPr>
          <p:cNvPr id="5" name="TextBox 4">
            <a:extLst>
              <a:ext uri="{FF2B5EF4-FFF2-40B4-BE49-F238E27FC236}">
                <a16:creationId xmlns:a16="http://schemas.microsoft.com/office/drawing/2014/main" id="{90149224-5313-E51A-6D10-D8D01D651660}"/>
              </a:ext>
            </a:extLst>
          </p:cNvPr>
          <p:cNvSpPr txBox="1"/>
          <p:nvPr/>
        </p:nvSpPr>
        <p:spPr>
          <a:xfrm>
            <a:off x="4316766" y="174879"/>
            <a:ext cx="6094520" cy="369332"/>
          </a:xfrm>
          <a:prstGeom prst="rect">
            <a:avLst/>
          </a:prstGeom>
          <a:noFill/>
        </p:spPr>
        <p:txBody>
          <a:bodyPr wrap="square">
            <a:spAutoFit/>
          </a:bodyPr>
          <a:lstStyle/>
          <a:p>
            <a:r>
              <a:rPr lang="en-IN" sz="1800" dirty="0">
                <a:latin typeface="Sitka Small Semibold" pitchFamily="2" charset="0"/>
              </a:rPr>
              <a:t>Admin Registration Form</a:t>
            </a:r>
          </a:p>
        </p:txBody>
      </p:sp>
    </p:spTree>
    <p:extLst>
      <p:ext uri="{BB962C8B-B14F-4D97-AF65-F5344CB8AC3E}">
        <p14:creationId xmlns:p14="http://schemas.microsoft.com/office/powerpoint/2010/main" val="127948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01882-44C0-C973-CD01-1DF4DEC35DA4}"/>
              </a:ext>
            </a:extLst>
          </p:cNvPr>
          <p:cNvPicPr>
            <a:picLocks noChangeAspect="1"/>
          </p:cNvPicPr>
          <p:nvPr/>
        </p:nvPicPr>
        <p:blipFill rotWithShape="1">
          <a:blip r:embed="rId2"/>
          <a:srcRect t="3473" r="604" b="5144"/>
          <a:stretch/>
        </p:blipFill>
        <p:spPr>
          <a:xfrm>
            <a:off x="192740" y="1102660"/>
            <a:ext cx="11806519" cy="5190564"/>
          </a:xfrm>
          <a:prstGeom prst="rect">
            <a:avLst/>
          </a:prstGeom>
        </p:spPr>
      </p:pic>
      <p:sp>
        <p:nvSpPr>
          <p:cNvPr id="5" name="TextBox 4">
            <a:extLst>
              <a:ext uri="{FF2B5EF4-FFF2-40B4-BE49-F238E27FC236}">
                <a16:creationId xmlns:a16="http://schemas.microsoft.com/office/drawing/2014/main" id="{6F5891EB-92AA-1112-0C26-D16AE6BE6637}"/>
              </a:ext>
            </a:extLst>
          </p:cNvPr>
          <p:cNvSpPr txBox="1"/>
          <p:nvPr/>
        </p:nvSpPr>
        <p:spPr>
          <a:xfrm>
            <a:off x="3943905" y="263656"/>
            <a:ext cx="6094520" cy="369332"/>
          </a:xfrm>
          <a:prstGeom prst="rect">
            <a:avLst/>
          </a:prstGeom>
          <a:noFill/>
        </p:spPr>
        <p:txBody>
          <a:bodyPr wrap="square">
            <a:spAutoFit/>
          </a:bodyPr>
          <a:lstStyle/>
          <a:p>
            <a:r>
              <a:rPr lang="en-US" dirty="0">
                <a:latin typeface="Sitka Small Semibold" pitchFamily="2" charset="0"/>
              </a:rPr>
              <a:t>Admin Question Approval Page:</a:t>
            </a:r>
            <a:endParaRPr lang="en-IN" sz="1800" dirty="0">
              <a:latin typeface="Sitka Small Semibold" pitchFamily="2" charset="0"/>
            </a:endParaRPr>
          </a:p>
        </p:txBody>
      </p:sp>
    </p:spTree>
    <p:extLst>
      <p:ext uri="{BB962C8B-B14F-4D97-AF65-F5344CB8AC3E}">
        <p14:creationId xmlns:p14="http://schemas.microsoft.com/office/powerpoint/2010/main" val="3068234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328EC-E8B6-8C39-5C1E-27559D279586}"/>
              </a:ext>
            </a:extLst>
          </p:cNvPr>
          <p:cNvPicPr>
            <a:picLocks noChangeAspect="1"/>
          </p:cNvPicPr>
          <p:nvPr/>
        </p:nvPicPr>
        <p:blipFill>
          <a:blip r:embed="rId2"/>
          <a:stretch>
            <a:fillRect/>
          </a:stretch>
        </p:blipFill>
        <p:spPr>
          <a:xfrm>
            <a:off x="152400" y="865616"/>
            <a:ext cx="11869271" cy="5764239"/>
          </a:xfrm>
          <a:prstGeom prst="rect">
            <a:avLst/>
          </a:prstGeom>
        </p:spPr>
      </p:pic>
      <p:sp>
        <p:nvSpPr>
          <p:cNvPr id="5" name="TextBox 4">
            <a:extLst>
              <a:ext uri="{FF2B5EF4-FFF2-40B4-BE49-F238E27FC236}">
                <a16:creationId xmlns:a16="http://schemas.microsoft.com/office/drawing/2014/main" id="{11474153-0B52-8826-DEF3-BCA464B68E9B}"/>
              </a:ext>
            </a:extLst>
          </p:cNvPr>
          <p:cNvSpPr txBox="1"/>
          <p:nvPr/>
        </p:nvSpPr>
        <p:spPr>
          <a:xfrm>
            <a:off x="3695330" y="228145"/>
            <a:ext cx="6094520" cy="369332"/>
          </a:xfrm>
          <a:prstGeom prst="rect">
            <a:avLst/>
          </a:prstGeom>
          <a:noFill/>
        </p:spPr>
        <p:txBody>
          <a:bodyPr wrap="square">
            <a:spAutoFit/>
          </a:bodyPr>
          <a:lstStyle/>
          <a:p>
            <a:r>
              <a:rPr lang="en-IN" sz="1800" dirty="0">
                <a:latin typeface="Sitka Small Semibold" pitchFamily="2" charset="0"/>
              </a:rPr>
              <a:t>Admin Approval For Answer Page:</a:t>
            </a:r>
          </a:p>
        </p:txBody>
      </p:sp>
    </p:spTree>
    <p:extLst>
      <p:ext uri="{BB962C8B-B14F-4D97-AF65-F5344CB8AC3E}">
        <p14:creationId xmlns:p14="http://schemas.microsoft.com/office/powerpoint/2010/main" val="4278252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BA99D-9F69-C77D-F0D9-8FD31700B417}"/>
              </a:ext>
            </a:extLst>
          </p:cNvPr>
          <p:cNvPicPr>
            <a:picLocks noChangeAspect="1"/>
          </p:cNvPicPr>
          <p:nvPr/>
        </p:nvPicPr>
        <p:blipFill>
          <a:blip r:embed="rId2"/>
          <a:stretch>
            <a:fillRect/>
          </a:stretch>
        </p:blipFill>
        <p:spPr>
          <a:xfrm>
            <a:off x="170328" y="855810"/>
            <a:ext cx="11896165" cy="5774045"/>
          </a:xfrm>
          <a:prstGeom prst="rect">
            <a:avLst/>
          </a:prstGeom>
        </p:spPr>
      </p:pic>
      <p:sp>
        <p:nvSpPr>
          <p:cNvPr id="5" name="TextBox 4">
            <a:extLst>
              <a:ext uri="{FF2B5EF4-FFF2-40B4-BE49-F238E27FC236}">
                <a16:creationId xmlns:a16="http://schemas.microsoft.com/office/drawing/2014/main" id="{9C0A6F53-C860-E6F3-06DD-AF9338120A23}"/>
              </a:ext>
            </a:extLst>
          </p:cNvPr>
          <p:cNvSpPr txBox="1"/>
          <p:nvPr/>
        </p:nvSpPr>
        <p:spPr>
          <a:xfrm>
            <a:off x="4050437" y="228145"/>
            <a:ext cx="6094520" cy="369332"/>
          </a:xfrm>
          <a:prstGeom prst="rect">
            <a:avLst/>
          </a:prstGeom>
          <a:noFill/>
        </p:spPr>
        <p:txBody>
          <a:bodyPr wrap="square">
            <a:spAutoFit/>
          </a:bodyPr>
          <a:lstStyle/>
          <a:p>
            <a:r>
              <a:rPr lang="en-IN" dirty="0">
                <a:latin typeface="Sitka Small Semibold" pitchFamily="2" charset="0"/>
              </a:rPr>
              <a:t>Admin Delete Question Page:</a:t>
            </a:r>
            <a:endParaRPr lang="en-IN" sz="1800" dirty="0">
              <a:latin typeface="Sitka Small Semibold" pitchFamily="2" charset="0"/>
            </a:endParaRPr>
          </a:p>
        </p:txBody>
      </p:sp>
    </p:spTree>
    <p:extLst>
      <p:ext uri="{BB962C8B-B14F-4D97-AF65-F5344CB8AC3E}">
        <p14:creationId xmlns:p14="http://schemas.microsoft.com/office/powerpoint/2010/main" val="206745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DF110-3672-063D-AC4D-64F8B6EEA9D3}"/>
              </a:ext>
            </a:extLst>
          </p:cNvPr>
          <p:cNvPicPr>
            <a:picLocks noChangeAspect="1"/>
          </p:cNvPicPr>
          <p:nvPr/>
        </p:nvPicPr>
        <p:blipFill>
          <a:blip r:embed="rId2"/>
          <a:stretch>
            <a:fillRect/>
          </a:stretch>
        </p:blipFill>
        <p:spPr>
          <a:xfrm>
            <a:off x="134470" y="870012"/>
            <a:ext cx="11923059" cy="5826623"/>
          </a:xfrm>
          <a:prstGeom prst="rect">
            <a:avLst/>
          </a:prstGeom>
        </p:spPr>
      </p:pic>
      <p:sp>
        <p:nvSpPr>
          <p:cNvPr id="5" name="TextBox 4">
            <a:extLst>
              <a:ext uri="{FF2B5EF4-FFF2-40B4-BE49-F238E27FC236}">
                <a16:creationId xmlns:a16="http://schemas.microsoft.com/office/drawing/2014/main" id="{2C11BF6C-33E2-A874-73AD-3308C51A8945}"/>
              </a:ext>
            </a:extLst>
          </p:cNvPr>
          <p:cNvSpPr txBox="1"/>
          <p:nvPr/>
        </p:nvSpPr>
        <p:spPr>
          <a:xfrm>
            <a:off x="4387788" y="254778"/>
            <a:ext cx="6094520" cy="369332"/>
          </a:xfrm>
          <a:prstGeom prst="rect">
            <a:avLst/>
          </a:prstGeom>
          <a:noFill/>
        </p:spPr>
        <p:txBody>
          <a:bodyPr wrap="square">
            <a:spAutoFit/>
          </a:bodyPr>
          <a:lstStyle/>
          <a:p>
            <a:r>
              <a:rPr lang="en-IN" sz="1800" dirty="0">
                <a:latin typeface="Sitka Small Semibold" pitchFamily="2" charset="0"/>
              </a:rPr>
              <a:t>Admin Delete Answer Page</a:t>
            </a:r>
          </a:p>
        </p:txBody>
      </p:sp>
    </p:spTree>
    <p:extLst>
      <p:ext uri="{BB962C8B-B14F-4D97-AF65-F5344CB8AC3E}">
        <p14:creationId xmlns:p14="http://schemas.microsoft.com/office/powerpoint/2010/main" val="292723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DC87A6-3500-C349-D06C-77361C1DBC3E}"/>
              </a:ext>
            </a:extLst>
          </p:cNvPr>
          <p:cNvPicPr>
            <a:picLocks noChangeAspect="1"/>
          </p:cNvPicPr>
          <p:nvPr/>
        </p:nvPicPr>
        <p:blipFill>
          <a:blip r:embed="rId2"/>
          <a:stretch>
            <a:fillRect/>
          </a:stretch>
        </p:blipFill>
        <p:spPr>
          <a:xfrm>
            <a:off x="255036" y="1057653"/>
            <a:ext cx="11681927" cy="5443440"/>
          </a:xfrm>
          <a:prstGeom prst="rect">
            <a:avLst/>
          </a:prstGeom>
        </p:spPr>
      </p:pic>
      <p:sp>
        <p:nvSpPr>
          <p:cNvPr id="4" name="TextBox 3">
            <a:extLst>
              <a:ext uri="{FF2B5EF4-FFF2-40B4-BE49-F238E27FC236}">
                <a16:creationId xmlns:a16="http://schemas.microsoft.com/office/drawing/2014/main" id="{2AA98929-45DF-C8D9-F7DD-26494EB5FE67}"/>
              </a:ext>
            </a:extLst>
          </p:cNvPr>
          <p:cNvSpPr txBox="1"/>
          <p:nvPr/>
        </p:nvSpPr>
        <p:spPr>
          <a:xfrm>
            <a:off x="4430544" y="441210"/>
            <a:ext cx="6094520" cy="369332"/>
          </a:xfrm>
          <a:prstGeom prst="rect">
            <a:avLst/>
          </a:prstGeom>
          <a:noFill/>
        </p:spPr>
        <p:txBody>
          <a:bodyPr wrap="square">
            <a:spAutoFit/>
          </a:bodyPr>
          <a:lstStyle/>
          <a:p>
            <a:r>
              <a:rPr lang="en-US" dirty="0">
                <a:latin typeface="Sitka Small Semibold" pitchFamily="2" charset="0"/>
              </a:rPr>
              <a:t>Show All Users Page:</a:t>
            </a:r>
            <a:endParaRPr lang="en-IN" sz="1800" dirty="0">
              <a:latin typeface="Sitka Small Semibold" pitchFamily="2" charset="0"/>
            </a:endParaRPr>
          </a:p>
        </p:txBody>
      </p:sp>
    </p:spTree>
    <p:extLst>
      <p:ext uri="{BB962C8B-B14F-4D97-AF65-F5344CB8AC3E}">
        <p14:creationId xmlns:p14="http://schemas.microsoft.com/office/powerpoint/2010/main" val="80843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35E-18F5-36F2-30E8-FB29F84D54BD}"/>
              </a:ext>
            </a:extLst>
          </p:cNvPr>
          <p:cNvPicPr>
            <a:picLocks noChangeAspect="1"/>
          </p:cNvPicPr>
          <p:nvPr/>
        </p:nvPicPr>
        <p:blipFill>
          <a:blip r:embed="rId2"/>
          <a:stretch>
            <a:fillRect/>
          </a:stretch>
        </p:blipFill>
        <p:spPr>
          <a:xfrm>
            <a:off x="2151528" y="2142563"/>
            <a:ext cx="8471647" cy="3388661"/>
          </a:xfrm>
          <a:prstGeom prst="rect">
            <a:avLst/>
          </a:prstGeom>
        </p:spPr>
      </p:pic>
      <p:sp>
        <p:nvSpPr>
          <p:cNvPr id="6" name="TextBox 5">
            <a:extLst>
              <a:ext uri="{FF2B5EF4-FFF2-40B4-BE49-F238E27FC236}">
                <a16:creationId xmlns:a16="http://schemas.microsoft.com/office/drawing/2014/main" id="{837CF984-76BE-1E33-82EC-A35A03E95ADA}"/>
              </a:ext>
            </a:extLst>
          </p:cNvPr>
          <p:cNvSpPr txBox="1"/>
          <p:nvPr/>
        </p:nvSpPr>
        <p:spPr>
          <a:xfrm>
            <a:off x="672353" y="523546"/>
            <a:ext cx="5423647" cy="707886"/>
          </a:xfrm>
          <a:prstGeom prst="rect">
            <a:avLst/>
          </a:prstGeom>
          <a:noFill/>
        </p:spPr>
        <p:txBody>
          <a:bodyPr wrap="square" rtlCol="0">
            <a:spAutoFit/>
          </a:bodyPr>
          <a:lstStyle/>
          <a:p>
            <a:r>
              <a:rPr lang="en-US" sz="4000" b="1" u="sng" dirty="0"/>
              <a:t>Overview:</a:t>
            </a:r>
            <a:endParaRPr lang="en-IN" sz="4000" b="1" u="sng" dirty="0"/>
          </a:p>
        </p:txBody>
      </p:sp>
    </p:spTree>
    <p:extLst>
      <p:ext uri="{BB962C8B-B14F-4D97-AF65-F5344CB8AC3E}">
        <p14:creationId xmlns:p14="http://schemas.microsoft.com/office/powerpoint/2010/main" val="5723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E42F-6D29-757A-3D27-66937EA0676A}"/>
              </a:ext>
            </a:extLst>
          </p:cNvPr>
          <p:cNvSpPr>
            <a:spLocks noGrp="1"/>
          </p:cNvSpPr>
          <p:nvPr>
            <p:ph type="title"/>
          </p:nvPr>
        </p:nvSpPr>
        <p:spPr>
          <a:xfrm>
            <a:off x="497542" y="681316"/>
            <a:ext cx="10131425" cy="1456267"/>
          </a:xfrm>
        </p:spPr>
        <p:txBody>
          <a:bodyPr/>
          <a:lstStyle/>
          <a:p>
            <a:r>
              <a:rPr lang="en-US" u="sng" dirty="0"/>
              <a:t>Conclusion:</a:t>
            </a:r>
            <a:endParaRPr lang="en-IN" u="sng" dirty="0"/>
          </a:p>
        </p:txBody>
      </p:sp>
      <p:sp>
        <p:nvSpPr>
          <p:cNvPr id="3" name="Content Placeholder 2">
            <a:extLst>
              <a:ext uri="{FF2B5EF4-FFF2-40B4-BE49-F238E27FC236}">
                <a16:creationId xmlns:a16="http://schemas.microsoft.com/office/drawing/2014/main" id="{73F4AAE8-6CB6-A9F3-9B37-5183BCC1EDE5}"/>
              </a:ext>
            </a:extLst>
          </p:cNvPr>
          <p:cNvSpPr>
            <a:spLocks noGrp="1"/>
          </p:cNvSpPr>
          <p:nvPr>
            <p:ph idx="1"/>
          </p:nvPr>
        </p:nvSpPr>
        <p:spPr>
          <a:xfrm>
            <a:off x="282388" y="546846"/>
            <a:ext cx="11237259" cy="4831977"/>
          </a:xfrm>
        </p:spPr>
        <p:txBody>
          <a:bodyPr>
            <a:normAutofit/>
          </a:bodyPr>
          <a:lstStyle/>
          <a:p>
            <a:pPr marL="0" indent="0" algn="just">
              <a:buNone/>
            </a:pPr>
            <a:r>
              <a:rPr lang="en-US" sz="2400" dirty="0"/>
              <a:t>         We conclude that we have created a Do connect application successfully with all the requirements mentioned in the given problem statement and we have successfully deployed our project in the Angular and spring boot.</a:t>
            </a:r>
            <a:endParaRPr lang="en-IN" sz="2400" dirty="0"/>
          </a:p>
        </p:txBody>
      </p:sp>
    </p:spTree>
    <p:extLst>
      <p:ext uri="{BB962C8B-B14F-4D97-AF65-F5344CB8AC3E}">
        <p14:creationId xmlns:p14="http://schemas.microsoft.com/office/powerpoint/2010/main" val="126680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D6F9B7-4D42-184C-3B94-AD06B8BF5AF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62125" y="552450"/>
            <a:ext cx="8667750" cy="5753100"/>
          </a:xfrm>
          <a:prstGeom prst="rect">
            <a:avLst/>
          </a:prstGeom>
        </p:spPr>
      </p:pic>
    </p:spTree>
    <p:extLst>
      <p:ext uri="{BB962C8B-B14F-4D97-AF65-F5344CB8AC3E}">
        <p14:creationId xmlns:p14="http://schemas.microsoft.com/office/powerpoint/2010/main" val="366575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A79A3-1C66-62DD-A9E9-3ECC56B99CBE}"/>
              </a:ext>
            </a:extLst>
          </p:cNvPr>
          <p:cNvSpPr txBox="1"/>
          <p:nvPr/>
        </p:nvSpPr>
        <p:spPr>
          <a:xfrm>
            <a:off x="600270" y="1119673"/>
            <a:ext cx="1697901" cy="461665"/>
          </a:xfrm>
          <a:prstGeom prst="rect">
            <a:avLst/>
          </a:prstGeom>
          <a:noFill/>
        </p:spPr>
        <p:txBody>
          <a:bodyPr wrap="none" rtlCol="0">
            <a:spAutoFit/>
          </a:bodyPr>
          <a:lstStyle/>
          <a:p>
            <a:r>
              <a:rPr lang="en-US" sz="2400" u="sng" dirty="0">
                <a:latin typeface="Sitka Small Semibold" pitchFamily="2" charset="0"/>
                <a:cs typeface="Mongolian Baiti" panose="03000500000000000000" pitchFamily="66" charset="0"/>
              </a:rPr>
              <a:t>Abstract</a:t>
            </a:r>
            <a:r>
              <a:rPr lang="en-US" dirty="0">
                <a:latin typeface="Sitka Small Semibold" pitchFamily="2" charset="0"/>
                <a:cs typeface="Mongolian Baiti" panose="03000500000000000000" pitchFamily="66" charset="0"/>
              </a:rPr>
              <a:t> :</a:t>
            </a:r>
            <a:endParaRPr lang="en-IN" u="sng" dirty="0">
              <a:latin typeface="Sitka Small Semibold" pitchFamily="2" charset="0"/>
              <a:cs typeface="Mongolian Baiti" panose="03000500000000000000" pitchFamily="66" charset="0"/>
            </a:endParaRPr>
          </a:p>
        </p:txBody>
      </p:sp>
      <p:sp>
        <p:nvSpPr>
          <p:cNvPr id="3" name="TextBox 2">
            <a:extLst>
              <a:ext uri="{FF2B5EF4-FFF2-40B4-BE49-F238E27FC236}">
                <a16:creationId xmlns:a16="http://schemas.microsoft.com/office/drawing/2014/main" id="{DCB3CF4E-6954-6B03-F8A6-B2E27BAF23BD}"/>
              </a:ext>
            </a:extLst>
          </p:cNvPr>
          <p:cNvSpPr txBox="1"/>
          <p:nvPr/>
        </p:nvSpPr>
        <p:spPr>
          <a:xfrm>
            <a:off x="842865" y="2157818"/>
            <a:ext cx="10506270" cy="2542363"/>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      	We all previously know about Quora and Stack Overflow etc. In the same way Do Connect is a popular Q and A form in which technical questions can be asked and answered. One can be able to login, Logout and Register into the application. One can be able to ask any question under any topic. One can be able to search the topic on any string written in search box. One can be able to Answer any question asked. One can be able to answer more than one question and more than one time. One can be able to chat with other users. One can should be able to upload images to refer.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54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0E31E-170F-3017-4492-F7AA216D4C5E}"/>
              </a:ext>
            </a:extLst>
          </p:cNvPr>
          <p:cNvSpPr txBox="1"/>
          <p:nvPr/>
        </p:nvSpPr>
        <p:spPr>
          <a:xfrm>
            <a:off x="170513" y="226516"/>
            <a:ext cx="4366901" cy="461665"/>
          </a:xfrm>
          <a:prstGeom prst="rect">
            <a:avLst/>
          </a:prstGeom>
          <a:noFill/>
        </p:spPr>
        <p:txBody>
          <a:bodyPr wrap="none" rtlCol="0">
            <a:spAutoFit/>
          </a:bodyPr>
          <a:lstStyle/>
          <a:p>
            <a:r>
              <a:rPr lang="en-US" sz="2400" b="1" u="sng" dirty="0">
                <a:latin typeface="Sitka Small Semibold" pitchFamily="2" charset="0"/>
              </a:rPr>
              <a:t>Functional Requirements:</a:t>
            </a:r>
            <a:endParaRPr lang="en-IN" sz="2400" b="1" u="sng" dirty="0">
              <a:latin typeface="Sitka Small Semibold" pitchFamily="2" charset="0"/>
            </a:endParaRPr>
          </a:p>
        </p:txBody>
      </p:sp>
      <p:sp>
        <p:nvSpPr>
          <p:cNvPr id="3" name="TextBox 2">
            <a:extLst>
              <a:ext uri="{FF2B5EF4-FFF2-40B4-BE49-F238E27FC236}">
                <a16:creationId xmlns:a16="http://schemas.microsoft.com/office/drawing/2014/main" id="{5F68D39B-05E6-501C-76E0-170670B7913C}"/>
              </a:ext>
            </a:extLst>
          </p:cNvPr>
          <p:cNvSpPr txBox="1"/>
          <p:nvPr/>
        </p:nvSpPr>
        <p:spPr>
          <a:xfrm>
            <a:off x="469195" y="837326"/>
            <a:ext cx="1512915" cy="400110"/>
          </a:xfrm>
          <a:prstGeom prst="rect">
            <a:avLst/>
          </a:prstGeom>
          <a:noFill/>
        </p:spPr>
        <p:txBody>
          <a:bodyPr wrap="none" rtlCol="0">
            <a:spAutoFit/>
          </a:bodyPr>
          <a:lstStyle/>
          <a:p>
            <a:r>
              <a:rPr lang="en-US" u="sng" dirty="0">
                <a:latin typeface="Cambria" panose="02040503050406030204" pitchFamily="18" charset="0"/>
                <a:ea typeface="Cambria" panose="02040503050406030204" pitchFamily="18" charset="0"/>
              </a:rPr>
              <a:t>User </a:t>
            </a:r>
            <a:r>
              <a:rPr lang="en-US" sz="2000" u="sng" dirty="0">
                <a:latin typeface="Cambria" panose="02040503050406030204" pitchFamily="18" charset="0"/>
                <a:ea typeface="Cambria" panose="02040503050406030204" pitchFamily="18" charset="0"/>
              </a:rPr>
              <a:t>Stories</a:t>
            </a:r>
            <a:r>
              <a:rPr lang="en-US" dirty="0">
                <a:latin typeface="Cambria" panose="02040503050406030204" pitchFamily="18" charset="0"/>
                <a:ea typeface="Cambria" panose="02040503050406030204" pitchFamily="18" charset="0"/>
              </a:rPr>
              <a:t>:</a:t>
            </a:r>
            <a:endParaRPr lang="en-IN"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1664B45C-A664-B353-A969-9B6EB15EA894}"/>
              </a:ext>
            </a:extLst>
          </p:cNvPr>
          <p:cNvSpPr txBox="1"/>
          <p:nvPr/>
        </p:nvSpPr>
        <p:spPr>
          <a:xfrm>
            <a:off x="581060" y="1284354"/>
            <a:ext cx="9377265" cy="26334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login, Logout and Register into the application.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ask any question under any topic.</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search the question on any string written in search box.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Answer any question asked.</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answer more than one question and more than one time.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chat with other users.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 user I should be able to upload images to refer.</a:t>
            </a:r>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C95A4-F35A-BBB1-E065-1626E403961C}"/>
              </a:ext>
            </a:extLst>
          </p:cNvPr>
          <p:cNvSpPr txBox="1"/>
          <p:nvPr/>
        </p:nvSpPr>
        <p:spPr>
          <a:xfrm>
            <a:off x="469195" y="4033559"/>
            <a:ext cx="1673215" cy="369332"/>
          </a:xfrm>
          <a:prstGeom prst="rect">
            <a:avLst/>
          </a:prstGeom>
          <a:noFill/>
        </p:spPr>
        <p:txBody>
          <a:bodyPr wrap="none" rtlCol="0">
            <a:spAutoFit/>
          </a:bodyPr>
          <a:lstStyle/>
          <a:p>
            <a:r>
              <a:rPr lang="en-US" u="sng" dirty="0">
                <a:latin typeface="Cambria" panose="02040503050406030204" pitchFamily="18" charset="0"/>
                <a:ea typeface="Cambria" panose="02040503050406030204" pitchFamily="18" charset="0"/>
              </a:rPr>
              <a:t>Admin stories</a:t>
            </a:r>
            <a:r>
              <a:rPr lang="en-US" dirty="0">
                <a:latin typeface="Cambria" panose="02040503050406030204" pitchFamily="18" charset="0"/>
                <a:ea typeface="Cambria" panose="02040503050406030204" pitchFamily="18" charset="0"/>
              </a:rPr>
              <a:t> :</a:t>
            </a:r>
            <a:endParaRPr lang="en-IN" u="sng"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23F02C85-512D-74C0-A6FC-53EA2EA06D3C}"/>
              </a:ext>
            </a:extLst>
          </p:cNvPr>
          <p:cNvSpPr txBox="1"/>
          <p:nvPr/>
        </p:nvSpPr>
        <p:spPr>
          <a:xfrm>
            <a:off x="643813" y="4518683"/>
            <a:ext cx="10685883" cy="189474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an Admin I should be able to login, Logout and Register into the application.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As an Admin I should be able to get mail as soon as any new Question is asked or any Answers given.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As an Admin I should be able to approve the question and Answer. Any Question or Answer will be visible on the platform only if it is approved. </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As an Admin I should be able to delete inappropriate Questions or Answers.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01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FE207D3-15AB-DCD7-A580-8B1D62F5EFE8}"/>
              </a:ext>
            </a:extLst>
          </p:cNvPr>
          <p:cNvCxnSpPr>
            <a:cxnSpLocks/>
          </p:cNvCxnSpPr>
          <p:nvPr/>
        </p:nvCxnSpPr>
        <p:spPr>
          <a:xfrm>
            <a:off x="5996956" y="601090"/>
            <a:ext cx="55968" cy="5759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7F68921-30CA-9015-F1E0-E4CDF6EAF860}"/>
              </a:ext>
            </a:extLst>
          </p:cNvPr>
          <p:cNvSpPr txBox="1"/>
          <p:nvPr/>
        </p:nvSpPr>
        <p:spPr>
          <a:xfrm>
            <a:off x="270588" y="601090"/>
            <a:ext cx="2332498" cy="369332"/>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Functionality Of User</a:t>
            </a:r>
            <a:r>
              <a:rPr lang="en-US" dirty="0"/>
              <a:t>:</a:t>
            </a:r>
            <a:endParaRPr lang="en-IN" dirty="0"/>
          </a:p>
        </p:txBody>
      </p:sp>
      <p:sp>
        <p:nvSpPr>
          <p:cNvPr id="10" name="Rectangle 9">
            <a:extLst>
              <a:ext uri="{FF2B5EF4-FFF2-40B4-BE49-F238E27FC236}">
                <a16:creationId xmlns:a16="http://schemas.microsoft.com/office/drawing/2014/main" id="{04310D43-4474-6B2F-0384-B043DC6E2471}"/>
              </a:ext>
            </a:extLst>
          </p:cNvPr>
          <p:cNvSpPr/>
          <p:nvPr/>
        </p:nvSpPr>
        <p:spPr>
          <a:xfrm>
            <a:off x="3316010" y="1328894"/>
            <a:ext cx="1705657"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a:t>
            </a:r>
            <a:endParaRPr lang="en-IN" dirty="0"/>
          </a:p>
        </p:txBody>
      </p:sp>
      <p:sp>
        <p:nvSpPr>
          <p:cNvPr id="11" name="Rectangle 10">
            <a:extLst>
              <a:ext uri="{FF2B5EF4-FFF2-40B4-BE49-F238E27FC236}">
                <a16:creationId xmlns:a16="http://schemas.microsoft.com/office/drawing/2014/main" id="{CF8D4D1A-AD26-2513-6C4D-4091CFF0A64A}"/>
              </a:ext>
            </a:extLst>
          </p:cNvPr>
          <p:cNvSpPr/>
          <p:nvPr/>
        </p:nvSpPr>
        <p:spPr>
          <a:xfrm>
            <a:off x="3289038" y="1950539"/>
            <a:ext cx="173262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endParaRPr lang="en-IN" dirty="0"/>
          </a:p>
        </p:txBody>
      </p:sp>
      <p:sp>
        <p:nvSpPr>
          <p:cNvPr id="12" name="Rectangle 11">
            <a:extLst>
              <a:ext uri="{FF2B5EF4-FFF2-40B4-BE49-F238E27FC236}">
                <a16:creationId xmlns:a16="http://schemas.microsoft.com/office/drawing/2014/main" id="{6BBC263C-ACAB-5012-0C42-A1AE10CD935D}"/>
              </a:ext>
            </a:extLst>
          </p:cNvPr>
          <p:cNvSpPr/>
          <p:nvPr/>
        </p:nvSpPr>
        <p:spPr>
          <a:xfrm>
            <a:off x="3300127" y="2580494"/>
            <a:ext cx="173262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a:t>
            </a:r>
            <a:endParaRPr lang="en-IN" dirty="0"/>
          </a:p>
        </p:txBody>
      </p:sp>
      <p:sp>
        <p:nvSpPr>
          <p:cNvPr id="13" name="Rectangle 12">
            <a:extLst>
              <a:ext uri="{FF2B5EF4-FFF2-40B4-BE49-F238E27FC236}">
                <a16:creationId xmlns:a16="http://schemas.microsoft.com/office/drawing/2014/main" id="{F0BA81F9-03B8-F6F1-07C5-F7AFFF25D6F4}"/>
              </a:ext>
            </a:extLst>
          </p:cNvPr>
          <p:cNvSpPr/>
          <p:nvPr/>
        </p:nvSpPr>
        <p:spPr>
          <a:xfrm>
            <a:off x="3287773" y="3159964"/>
            <a:ext cx="1743454"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Ask a question</a:t>
            </a:r>
            <a:endParaRPr lang="en-IN" dirty="0"/>
          </a:p>
        </p:txBody>
      </p:sp>
      <p:sp>
        <p:nvSpPr>
          <p:cNvPr id="14" name="Rectangle 13">
            <a:extLst>
              <a:ext uri="{FF2B5EF4-FFF2-40B4-BE49-F238E27FC236}">
                <a16:creationId xmlns:a16="http://schemas.microsoft.com/office/drawing/2014/main" id="{09DCB792-2693-E5E2-9496-B90D739E608B}"/>
              </a:ext>
            </a:extLst>
          </p:cNvPr>
          <p:cNvSpPr/>
          <p:nvPr/>
        </p:nvSpPr>
        <p:spPr>
          <a:xfrm>
            <a:off x="3289038" y="3811625"/>
            <a:ext cx="174218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Can chat</a:t>
            </a:r>
            <a:endParaRPr lang="en-IN" dirty="0"/>
          </a:p>
        </p:txBody>
      </p:sp>
      <p:sp>
        <p:nvSpPr>
          <p:cNvPr id="15" name="Rectangle 14">
            <a:extLst>
              <a:ext uri="{FF2B5EF4-FFF2-40B4-BE49-F238E27FC236}">
                <a16:creationId xmlns:a16="http://schemas.microsoft.com/office/drawing/2014/main" id="{AA7F433E-C79D-BEF5-9E63-59F47005047D}"/>
              </a:ext>
            </a:extLst>
          </p:cNvPr>
          <p:cNvSpPr/>
          <p:nvPr/>
        </p:nvSpPr>
        <p:spPr>
          <a:xfrm>
            <a:off x="3267665" y="4391975"/>
            <a:ext cx="1763562"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 a Question</a:t>
            </a:r>
            <a:endParaRPr lang="en-IN" dirty="0"/>
          </a:p>
        </p:txBody>
      </p:sp>
      <p:sp>
        <p:nvSpPr>
          <p:cNvPr id="16" name="Rectangle 15">
            <a:extLst>
              <a:ext uri="{FF2B5EF4-FFF2-40B4-BE49-F238E27FC236}">
                <a16:creationId xmlns:a16="http://schemas.microsoft.com/office/drawing/2014/main" id="{A6B29DEE-452D-0E5A-E691-2B9F661F96E6}"/>
              </a:ext>
            </a:extLst>
          </p:cNvPr>
          <p:cNvSpPr/>
          <p:nvPr/>
        </p:nvSpPr>
        <p:spPr>
          <a:xfrm>
            <a:off x="3277237" y="5035610"/>
            <a:ext cx="1763561"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 Answer</a:t>
            </a:r>
            <a:endParaRPr lang="en-IN" dirty="0"/>
          </a:p>
        </p:txBody>
      </p:sp>
      <p:sp>
        <p:nvSpPr>
          <p:cNvPr id="17" name="Rectangle 16">
            <a:extLst>
              <a:ext uri="{FF2B5EF4-FFF2-40B4-BE49-F238E27FC236}">
                <a16:creationId xmlns:a16="http://schemas.microsoft.com/office/drawing/2014/main" id="{8D5C7C13-861C-CA5C-622C-CB0062664A12}"/>
              </a:ext>
            </a:extLst>
          </p:cNvPr>
          <p:cNvSpPr/>
          <p:nvPr/>
        </p:nvSpPr>
        <p:spPr>
          <a:xfrm>
            <a:off x="3287773" y="5642455"/>
            <a:ext cx="1743454"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endParaRPr lang="en-IN" dirty="0"/>
          </a:p>
        </p:txBody>
      </p:sp>
      <p:sp>
        <p:nvSpPr>
          <p:cNvPr id="18" name="Rectangle 17">
            <a:extLst>
              <a:ext uri="{FF2B5EF4-FFF2-40B4-BE49-F238E27FC236}">
                <a16:creationId xmlns:a16="http://schemas.microsoft.com/office/drawing/2014/main" id="{535D7627-008F-E1E0-391C-72AA59EAC04A}"/>
              </a:ext>
            </a:extLst>
          </p:cNvPr>
          <p:cNvSpPr/>
          <p:nvPr/>
        </p:nvSpPr>
        <p:spPr>
          <a:xfrm>
            <a:off x="452783" y="3244334"/>
            <a:ext cx="914400"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endParaRPr lang="en-IN" dirty="0"/>
          </a:p>
        </p:txBody>
      </p:sp>
      <p:cxnSp>
        <p:nvCxnSpPr>
          <p:cNvPr id="26" name="Straight Arrow Connector 25">
            <a:extLst>
              <a:ext uri="{FF2B5EF4-FFF2-40B4-BE49-F238E27FC236}">
                <a16:creationId xmlns:a16="http://schemas.microsoft.com/office/drawing/2014/main" id="{F6955D7C-F847-2A2C-47AE-BCAF8F673E78}"/>
              </a:ext>
            </a:extLst>
          </p:cNvPr>
          <p:cNvCxnSpPr>
            <a:cxnSpLocks/>
            <a:stCxn id="18" idx="3"/>
            <a:endCxn id="10" idx="1"/>
          </p:cNvCxnSpPr>
          <p:nvPr/>
        </p:nvCxnSpPr>
        <p:spPr>
          <a:xfrm flipV="1">
            <a:off x="1367183" y="1513560"/>
            <a:ext cx="1948827" cy="1915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6F542CE-6924-B2C0-7A34-77FDA5EAC5A5}"/>
              </a:ext>
            </a:extLst>
          </p:cNvPr>
          <p:cNvCxnSpPr>
            <a:cxnSpLocks/>
            <a:stCxn id="18" idx="3"/>
            <a:endCxn id="11" idx="1"/>
          </p:cNvCxnSpPr>
          <p:nvPr/>
        </p:nvCxnSpPr>
        <p:spPr>
          <a:xfrm flipV="1">
            <a:off x="1367183" y="2135205"/>
            <a:ext cx="1921855" cy="1293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58EF10-D8D7-AD08-91EF-DB60FB571E4A}"/>
              </a:ext>
            </a:extLst>
          </p:cNvPr>
          <p:cNvCxnSpPr>
            <a:cxnSpLocks/>
            <a:stCxn id="18" idx="3"/>
            <a:endCxn id="16" idx="1"/>
          </p:cNvCxnSpPr>
          <p:nvPr/>
        </p:nvCxnSpPr>
        <p:spPr>
          <a:xfrm>
            <a:off x="1367183" y="3429000"/>
            <a:ext cx="1910054" cy="1791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AA5F63E-8752-80E5-104D-D656A1311562}"/>
              </a:ext>
            </a:extLst>
          </p:cNvPr>
          <p:cNvCxnSpPr>
            <a:cxnSpLocks/>
            <a:stCxn id="18" idx="3"/>
            <a:endCxn id="15" idx="1"/>
          </p:cNvCxnSpPr>
          <p:nvPr/>
        </p:nvCxnSpPr>
        <p:spPr>
          <a:xfrm>
            <a:off x="1367183" y="3429000"/>
            <a:ext cx="1900482" cy="1147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17CDBA-8742-4F72-B9CC-95E33443DE1F}"/>
              </a:ext>
            </a:extLst>
          </p:cNvPr>
          <p:cNvCxnSpPr>
            <a:cxnSpLocks/>
            <a:stCxn id="18" idx="3"/>
            <a:endCxn id="14" idx="1"/>
          </p:cNvCxnSpPr>
          <p:nvPr/>
        </p:nvCxnSpPr>
        <p:spPr>
          <a:xfrm>
            <a:off x="1367183" y="3429000"/>
            <a:ext cx="1921855" cy="56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990E86E-3B25-AF6A-7278-1D655A907D74}"/>
              </a:ext>
            </a:extLst>
          </p:cNvPr>
          <p:cNvCxnSpPr>
            <a:cxnSpLocks/>
            <a:stCxn id="18" idx="3"/>
            <a:endCxn id="13" idx="1"/>
          </p:cNvCxnSpPr>
          <p:nvPr/>
        </p:nvCxnSpPr>
        <p:spPr>
          <a:xfrm flipV="1">
            <a:off x="1367183" y="3344630"/>
            <a:ext cx="1920590" cy="8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DD7E178-AB47-ACAD-C42F-A9D988359783}"/>
              </a:ext>
            </a:extLst>
          </p:cNvPr>
          <p:cNvCxnSpPr>
            <a:cxnSpLocks/>
            <a:stCxn id="18" idx="3"/>
            <a:endCxn id="12" idx="1"/>
          </p:cNvCxnSpPr>
          <p:nvPr/>
        </p:nvCxnSpPr>
        <p:spPr>
          <a:xfrm flipV="1">
            <a:off x="1367183" y="2765160"/>
            <a:ext cx="1932944" cy="6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11E7DA6-8BF4-F4AF-3797-72521CD32224}"/>
              </a:ext>
            </a:extLst>
          </p:cNvPr>
          <p:cNvCxnSpPr>
            <a:cxnSpLocks/>
            <a:stCxn id="18" idx="3"/>
            <a:endCxn id="17" idx="1"/>
          </p:cNvCxnSpPr>
          <p:nvPr/>
        </p:nvCxnSpPr>
        <p:spPr>
          <a:xfrm>
            <a:off x="1367183" y="3429000"/>
            <a:ext cx="1920590" cy="2398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3CA9D6E6-6DF3-D28F-E27D-89894DBF557A}"/>
              </a:ext>
            </a:extLst>
          </p:cNvPr>
          <p:cNvSpPr/>
          <p:nvPr/>
        </p:nvSpPr>
        <p:spPr>
          <a:xfrm>
            <a:off x="9493405" y="3561200"/>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Delete Questions</a:t>
            </a:r>
            <a:endParaRPr lang="en-IN" dirty="0"/>
          </a:p>
        </p:txBody>
      </p:sp>
      <p:sp>
        <p:nvSpPr>
          <p:cNvPr id="80" name="Rectangle 79">
            <a:extLst>
              <a:ext uri="{FF2B5EF4-FFF2-40B4-BE49-F238E27FC236}">
                <a16:creationId xmlns:a16="http://schemas.microsoft.com/office/drawing/2014/main" id="{D2153C32-FD03-1C44-2567-881FEF34B9FA}"/>
              </a:ext>
            </a:extLst>
          </p:cNvPr>
          <p:cNvSpPr/>
          <p:nvPr/>
        </p:nvSpPr>
        <p:spPr>
          <a:xfrm>
            <a:off x="9493405" y="3006631"/>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Approve Answers</a:t>
            </a:r>
            <a:endParaRPr lang="en-IN" dirty="0"/>
          </a:p>
        </p:txBody>
      </p:sp>
      <p:sp>
        <p:nvSpPr>
          <p:cNvPr id="81" name="Rectangle 80">
            <a:extLst>
              <a:ext uri="{FF2B5EF4-FFF2-40B4-BE49-F238E27FC236}">
                <a16:creationId xmlns:a16="http://schemas.microsoft.com/office/drawing/2014/main" id="{75410D69-E800-C551-59EC-AF041A11CD16}"/>
              </a:ext>
            </a:extLst>
          </p:cNvPr>
          <p:cNvSpPr/>
          <p:nvPr/>
        </p:nvSpPr>
        <p:spPr>
          <a:xfrm>
            <a:off x="9493405" y="4186301"/>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Delete Answers</a:t>
            </a:r>
            <a:endParaRPr lang="en-IN" dirty="0"/>
          </a:p>
        </p:txBody>
      </p:sp>
      <p:sp>
        <p:nvSpPr>
          <p:cNvPr id="82" name="Rectangle 81">
            <a:extLst>
              <a:ext uri="{FF2B5EF4-FFF2-40B4-BE49-F238E27FC236}">
                <a16:creationId xmlns:a16="http://schemas.microsoft.com/office/drawing/2014/main" id="{D9161FE2-0F2A-844F-99F4-39008A836CE7}"/>
              </a:ext>
            </a:extLst>
          </p:cNvPr>
          <p:cNvSpPr/>
          <p:nvPr/>
        </p:nvSpPr>
        <p:spPr>
          <a:xfrm>
            <a:off x="9486278" y="1375875"/>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a:t>
            </a:r>
            <a:endParaRPr lang="en-IN" dirty="0"/>
          </a:p>
        </p:txBody>
      </p:sp>
      <p:sp>
        <p:nvSpPr>
          <p:cNvPr id="83" name="Rectangle 82">
            <a:extLst>
              <a:ext uri="{FF2B5EF4-FFF2-40B4-BE49-F238E27FC236}">
                <a16:creationId xmlns:a16="http://schemas.microsoft.com/office/drawing/2014/main" id="{39ABBC40-68D1-2481-3FE7-3A58E0152F04}"/>
              </a:ext>
            </a:extLst>
          </p:cNvPr>
          <p:cNvSpPr/>
          <p:nvPr/>
        </p:nvSpPr>
        <p:spPr>
          <a:xfrm>
            <a:off x="9486278" y="1909942"/>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endParaRPr lang="en-IN" dirty="0"/>
          </a:p>
        </p:txBody>
      </p:sp>
      <p:sp>
        <p:nvSpPr>
          <p:cNvPr id="84" name="Rectangle 83">
            <a:extLst>
              <a:ext uri="{FF2B5EF4-FFF2-40B4-BE49-F238E27FC236}">
                <a16:creationId xmlns:a16="http://schemas.microsoft.com/office/drawing/2014/main" id="{A336549E-DC30-7D48-8CCD-103964E641F2}"/>
              </a:ext>
            </a:extLst>
          </p:cNvPr>
          <p:cNvSpPr/>
          <p:nvPr/>
        </p:nvSpPr>
        <p:spPr>
          <a:xfrm>
            <a:off x="9486278" y="2444107"/>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Approve questions</a:t>
            </a:r>
            <a:endParaRPr lang="en-IN" dirty="0"/>
          </a:p>
        </p:txBody>
      </p:sp>
      <p:sp>
        <p:nvSpPr>
          <p:cNvPr id="85" name="Rectangle 84">
            <a:extLst>
              <a:ext uri="{FF2B5EF4-FFF2-40B4-BE49-F238E27FC236}">
                <a16:creationId xmlns:a16="http://schemas.microsoft.com/office/drawing/2014/main" id="{6BB1D18B-7DCD-DAE1-60C9-70E9594F25CA}"/>
              </a:ext>
            </a:extLst>
          </p:cNvPr>
          <p:cNvSpPr/>
          <p:nvPr/>
        </p:nvSpPr>
        <p:spPr>
          <a:xfrm>
            <a:off x="9486277" y="4747804"/>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Get all users</a:t>
            </a:r>
            <a:endParaRPr lang="en-IN" dirty="0"/>
          </a:p>
        </p:txBody>
      </p:sp>
      <p:sp>
        <p:nvSpPr>
          <p:cNvPr id="86" name="Rectangle 85">
            <a:extLst>
              <a:ext uri="{FF2B5EF4-FFF2-40B4-BE49-F238E27FC236}">
                <a16:creationId xmlns:a16="http://schemas.microsoft.com/office/drawing/2014/main" id="{D72B47A9-4B71-80DD-7127-9CAEC1F6B9B8}"/>
              </a:ext>
            </a:extLst>
          </p:cNvPr>
          <p:cNvSpPr/>
          <p:nvPr/>
        </p:nvSpPr>
        <p:spPr>
          <a:xfrm>
            <a:off x="9493405" y="5353395"/>
            <a:ext cx="2000549"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endParaRPr lang="en-IN" dirty="0"/>
          </a:p>
        </p:txBody>
      </p:sp>
      <p:sp>
        <p:nvSpPr>
          <p:cNvPr id="88" name="Rectangle 87">
            <a:extLst>
              <a:ext uri="{FF2B5EF4-FFF2-40B4-BE49-F238E27FC236}">
                <a16:creationId xmlns:a16="http://schemas.microsoft.com/office/drawing/2014/main" id="{8E792D32-9CF2-665A-FDBB-896064FEA3B6}"/>
              </a:ext>
            </a:extLst>
          </p:cNvPr>
          <p:cNvSpPr/>
          <p:nvPr/>
        </p:nvSpPr>
        <p:spPr>
          <a:xfrm>
            <a:off x="6428765" y="3264703"/>
            <a:ext cx="1413554" cy="3693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Admin</a:t>
            </a:r>
            <a:endParaRPr lang="en-IN" dirty="0"/>
          </a:p>
        </p:txBody>
      </p:sp>
      <p:cxnSp>
        <p:nvCxnSpPr>
          <p:cNvPr id="90" name="Straight Arrow Connector 89">
            <a:extLst>
              <a:ext uri="{FF2B5EF4-FFF2-40B4-BE49-F238E27FC236}">
                <a16:creationId xmlns:a16="http://schemas.microsoft.com/office/drawing/2014/main" id="{7526D4B7-6A27-5834-7DAA-74EFBC1530CB}"/>
              </a:ext>
            </a:extLst>
          </p:cNvPr>
          <p:cNvCxnSpPr>
            <a:cxnSpLocks/>
            <a:stCxn id="88" idx="3"/>
            <a:endCxn id="82" idx="1"/>
          </p:cNvCxnSpPr>
          <p:nvPr/>
        </p:nvCxnSpPr>
        <p:spPr>
          <a:xfrm flipV="1">
            <a:off x="7842319" y="1560541"/>
            <a:ext cx="1643959" cy="1888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071D2A3-D770-9F3D-B03A-4938F3AEE7F7}"/>
              </a:ext>
            </a:extLst>
          </p:cNvPr>
          <p:cNvCxnSpPr>
            <a:cxnSpLocks/>
            <a:stCxn id="88" idx="3"/>
            <a:endCxn id="83" idx="1"/>
          </p:cNvCxnSpPr>
          <p:nvPr/>
        </p:nvCxnSpPr>
        <p:spPr>
          <a:xfrm flipV="1">
            <a:off x="7842319" y="2094608"/>
            <a:ext cx="1643959" cy="1354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B29FC02-8BC3-3924-7BCB-FC96FDB06D81}"/>
              </a:ext>
            </a:extLst>
          </p:cNvPr>
          <p:cNvCxnSpPr>
            <a:cxnSpLocks/>
            <a:stCxn id="88" idx="3"/>
            <a:endCxn id="84" idx="1"/>
          </p:cNvCxnSpPr>
          <p:nvPr/>
        </p:nvCxnSpPr>
        <p:spPr>
          <a:xfrm flipV="1">
            <a:off x="7842319" y="2628773"/>
            <a:ext cx="1643959" cy="8205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4F84CB4-38A7-9D22-D261-2EEA45C825C9}"/>
              </a:ext>
            </a:extLst>
          </p:cNvPr>
          <p:cNvCxnSpPr>
            <a:cxnSpLocks/>
            <a:stCxn id="88" idx="3"/>
            <a:endCxn id="80" idx="1"/>
          </p:cNvCxnSpPr>
          <p:nvPr/>
        </p:nvCxnSpPr>
        <p:spPr>
          <a:xfrm flipV="1">
            <a:off x="7842319" y="3191297"/>
            <a:ext cx="1651086" cy="25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19E60F4-A07F-89B1-9C85-D109D68F43EA}"/>
              </a:ext>
            </a:extLst>
          </p:cNvPr>
          <p:cNvCxnSpPr>
            <a:cxnSpLocks/>
            <a:stCxn id="88" idx="3"/>
            <a:endCxn id="79" idx="1"/>
          </p:cNvCxnSpPr>
          <p:nvPr/>
        </p:nvCxnSpPr>
        <p:spPr>
          <a:xfrm>
            <a:off x="7842319" y="3449369"/>
            <a:ext cx="1651086" cy="29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1DADCE-9CAB-97C2-3FFF-C62FB17A6B35}"/>
              </a:ext>
            </a:extLst>
          </p:cNvPr>
          <p:cNvCxnSpPr>
            <a:cxnSpLocks/>
            <a:stCxn id="88" idx="3"/>
            <a:endCxn id="81" idx="1"/>
          </p:cNvCxnSpPr>
          <p:nvPr/>
        </p:nvCxnSpPr>
        <p:spPr>
          <a:xfrm>
            <a:off x="7842319" y="3449369"/>
            <a:ext cx="1651086" cy="921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03A55DA-4BBA-EF20-D374-AAD316AB3F5D}"/>
              </a:ext>
            </a:extLst>
          </p:cNvPr>
          <p:cNvCxnSpPr>
            <a:cxnSpLocks/>
            <a:stCxn id="88" idx="3"/>
            <a:endCxn id="86" idx="1"/>
          </p:cNvCxnSpPr>
          <p:nvPr/>
        </p:nvCxnSpPr>
        <p:spPr>
          <a:xfrm>
            <a:off x="7842319" y="3449369"/>
            <a:ext cx="1651086" cy="2088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C7949B8-3DA8-7325-AEFD-958A15CD5BE5}"/>
              </a:ext>
            </a:extLst>
          </p:cNvPr>
          <p:cNvCxnSpPr>
            <a:cxnSpLocks/>
            <a:stCxn id="88" idx="3"/>
            <a:endCxn id="85" idx="1"/>
          </p:cNvCxnSpPr>
          <p:nvPr/>
        </p:nvCxnSpPr>
        <p:spPr>
          <a:xfrm>
            <a:off x="7842319" y="3449369"/>
            <a:ext cx="1643958" cy="148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711C60D-223E-7735-F00E-B5CAF135B326}"/>
              </a:ext>
            </a:extLst>
          </p:cNvPr>
          <p:cNvSpPr txBox="1"/>
          <p:nvPr/>
        </p:nvSpPr>
        <p:spPr>
          <a:xfrm>
            <a:off x="6428765" y="676618"/>
            <a:ext cx="3237796" cy="369332"/>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Functionality Of Admin:</a:t>
            </a:r>
            <a:endParaRPr lang="en-IN" dirty="0"/>
          </a:p>
        </p:txBody>
      </p:sp>
    </p:spTree>
    <p:extLst>
      <p:ext uri="{BB962C8B-B14F-4D97-AF65-F5344CB8AC3E}">
        <p14:creationId xmlns:p14="http://schemas.microsoft.com/office/powerpoint/2010/main" val="34263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2A9FA-B987-5912-D15E-0870A5EB816D}"/>
              </a:ext>
            </a:extLst>
          </p:cNvPr>
          <p:cNvSpPr txBox="1"/>
          <p:nvPr/>
        </p:nvSpPr>
        <p:spPr>
          <a:xfrm>
            <a:off x="568558" y="531845"/>
            <a:ext cx="3820277" cy="461665"/>
          </a:xfrm>
          <a:prstGeom prst="rect">
            <a:avLst/>
          </a:prstGeom>
          <a:noFill/>
        </p:spPr>
        <p:txBody>
          <a:bodyPr wrap="none" rtlCol="0">
            <a:spAutoFit/>
          </a:bodyPr>
          <a:lstStyle/>
          <a:p>
            <a:r>
              <a:rPr lang="en-US" sz="2400" dirty="0">
                <a:latin typeface="Sitka Small Semibold" pitchFamily="2" charset="0"/>
              </a:rPr>
              <a:t>System Specifications:</a:t>
            </a:r>
            <a:endParaRPr lang="en-IN" sz="2400" dirty="0">
              <a:latin typeface="Sitka Small Semibold" pitchFamily="2" charset="0"/>
            </a:endParaRPr>
          </a:p>
        </p:txBody>
      </p:sp>
      <p:sp>
        <p:nvSpPr>
          <p:cNvPr id="3" name="TextBox 2">
            <a:extLst>
              <a:ext uri="{FF2B5EF4-FFF2-40B4-BE49-F238E27FC236}">
                <a16:creationId xmlns:a16="http://schemas.microsoft.com/office/drawing/2014/main" id="{CB306439-5FDB-9677-C689-BD4489F1E1A2}"/>
              </a:ext>
            </a:extLst>
          </p:cNvPr>
          <p:cNvSpPr txBox="1"/>
          <p:nvPr/>
        </p:nvSpPr>
        <p:spPr>
          <a:xfrm>
            <a:off x="577889" y="1175657"/>
            <a:ext cx="2873607" cy="400110"/>
          </a:xfrm>
          <a:prstGeom prst="rect">
            <a:avLst/>
          </a:prstGeom>
          <a:noFill/>
        </p:spPr>
        <p:txBody>
          <a:bodyPr wrap="none" rtlCol="0">
            <a:spAutoFit/>
          </a:bodyPr>
          <a:lstStyle/>
          <a:p>
            <a:r>
              <a:rPr lang="en-US" sz="2000" u="sng" dirty="0">
                <a:latin typeface="Cambria" panose="02040503050406030204" pitchFamily="18" charset="0"/>
                <a:ea typeface="Cambria" panose="02040503050406030204" pitchFamily="18" charset="0"/>
              </a:rPr>
              <a:t>Software Requirements</a:t>
            </a:r>
            <a:r>
              <a:rPr lang="en-US" sz="2000" dirty="0">
                <a:latin typeface="Cambria" panose="02040503050406030204" pitchFamily="18" charset="0"/>
                <a:ea typeface="Cambria" panose="02040503050406030204" pitchFamily="18" charset="0"/>
              </a:rPr>
              <a:t> :</a:t>
            </a:r>
            <a:endParaRPr lang="en-IN" sz="2000" u="sng"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8F33D7D7-1A37-1A8F-1F6F-F3D358233159}"/>
              </a:ext>
            </a:extLst>
          </p:cNvPr>
          <p:cNvSpPr txBox="1"/>
          <p:nvPr/>
        </p:nvSpPr>
        <p:spPr>
          <a:xfrm>
            <a:off x="737118" y="1757914"/>
            <a:ext cx="7193902" cy="12890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a:t>
            </a:r>
            <a:r>
              <a:rPr lang="en-IN" dirty="0">
                <a:latin typeface="Times New Roman" panose="02020603050405020304" pitchFamily="18" charset="0"/>
                <a:cs typeface="Times New Roman" panose="02020603050405020304" pitchFamily="18" charset="0"/>
              </a:rPr>
              <a:t>echnologies: Angular, Springboot</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Languages: TypeScript,Java,SQL queries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IDE: Eclipse for Enterprise,VS Code</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0EEFA17-AFCD-C85B-23EE-AEAB2D2D2941}"/>
              </a:ext>
            </a:extLst>
          </p:cNvPr>
          <p:cNvSpPr txBox="1"/>
          <p:nvPr/>
        </p:nvSpPr>
        <p:spPr>
          <a:xfrm>
            <a:off x="737118" y="3666931"/>
            <a:ext cx="4945225"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9B607642-8486-D6A9-D61B-4E22877F6B0C}"/>
              </a:ext>
            </a:extLst>
          </p:cNvPr>
          <p:cNvSpPr txBox="1"/>
          <p:nvPr/>
        </p:nvSpPr>
        <p:spPr>
          <a:xfrm>
            <a:off x="577889" y="3266821"/>
            <a:ext cx="3004458" cy="400110"/>
          </a:xfrm>
          <a:prstGeom prst="rect">
            <a:avLst/>
          </a:prstGeom>
          <a:noFill/>
        </p:spPr>
        <p:txBody>
          <a:bodyPr wrap="square" rtlCol="0">
            <a:spAutoFit/>
          </a:bodyPr>
          <a:lstStyle/>
          <a:p>
            <a:r>
              <a:rPr lang="en-US" sz="2000" u="sng" dirty="0">
                <a:latin typeface="Cambria" panose="02040503050406030204" pitchFamily="18" charset="0"/>
                <a:ea typeface="Cambria" panose="02040503050406030204" pitchFamily="18" charset="0"/>
              </a:rPr>
              <a:t>Hardware Requirements</a:t>
            </a:r>
            <a:r>
              <a:rPr lang="en-US" sz="2000"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a:t>
            </a:r>
            <a:r>
              <a:rPr lang="en-US" u="sng" dirty="0">
                <a:latin typeface="Cambria" panose="02040503050406030204" pitchFamily="18" charset="0"/>
                <a:ea typeface="Cambria" panose="02040503050406030204" pitchFamily="18" charset="0"/>
              </a:rPr>
              <a:t> </a:t>
            </a:r>
            <a:endParaRPr lang="en-IN" u="sng"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D29C3A1C-F597-8C6D-D026-FECD11B3EB32}"/>
              </a:ext>
            </a:extLst>
          </p:cNvPr>
          <p:cNvSpPr txBox="1"/>
          <p:nvPr/>
        </p:nvSpPr>
        <p:spPr>
          <a:xfrm>
            <a:off x="737119" y="3970977"/>
            <a:ext cx="4945224"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Operating system: Windows 7 or more,Linux</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Processor: Intel or AMD dual core x86processor</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RAM: 2GB or more</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Hard disk: 500MB or more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654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F9AF28-F5ED-A9DA-B104-A4541C5A8B42}"/>
              </a:ext>
            </a:extLst>
          </p:cNvPr>
          <p:cNvSpPr txBox="1"/>
          <p:nvPr/>
        </p:nvSpPr>
        <p:spPr>
          <a:xfrm>
            <a:off x="685800" y="392286"/>
            <a:ext cx="6097554" cy="461665"/>
          </a:xfrm>
          <a:prstGeom prst="rect">
            <a:avLst/>
          </a:prstGeom>
          <a:noFill/>
        </p:spPr>
        <p:txBody>
          <a:bodyPr wrap="square">
            <a:spAutoFit/>
          </a:bodyPr>
          <a:lstStyle/>
          <a:p>
            <a:r>
              <a:rPr lang="en-IN" sz="2400" u="none" spc="-220" dirty="0">
                <a:latin typeface="Sitka Small Semibold" pitchFamily="2" charset="0"/>
              </a:rPr>
              <a:t>F</a:t>
            </a:r>
            <a:r>
              <a:rPr lang="en-IN" sz="2400" u="none" spc="-235" dirty="0">
                <a:latin typeface="Sitka Small Semibold" pitchFamily="2" charset="0"/>
              </a:rPr>
              <a:t>r</a:t>
            </a:r>
            <a:r>
              <a:rPr lang="en-IN" sz="2400" u="none" spc="60" dirty="0">
                <a:latin typeface="Sitka Small Semibold" pitchFamily="2" charset="0"/>
              </a:rPr>
              <a:t>o</a:t>
            </a:r>
            <a:r>
              <a:rPr lang="en-IN" sz="2400" u="none" spc="-70" dirty="0">
                <a:latin typeface="Sitka Small Semibold" pitchFamily="2" charset="0"/>
              </a:rPr>
              <a:t>nte</a:t>
            </a:r>
            <a:r>
              <a:rPr lang="en-IN" sz="2400" u="none" spc="-75" dirty="0">
                <a:latin typeface="Sitka Small Semibold" pitchFamily="2" charset="0"/>
              </a:rPr>
              <a:t>n</a:t>
            </a:r>
            <a:r>
              <a:rPr lang="en-IN" sz="2400" u="none" spc="100" dirty="0">
                <a:latin typeface="Sitka Small Semibold" pitchFamily="2" charset="0"/>
              </a:rPr>
              <a:t>d</a:t>
            </a:r>
            <a:r>
              <a:rPr lang="en-IN" sz="2400" u="none" spc="-190" dirty="0">
                <a:latin typeface="Sitka Small Semibold" pitchFamily="2" charset="0"/>
              </a:rPr>
              <a:t>:</a:t>
            </a:r>
            <a:endParaRPr lang="en-IN" sz="2400" dirty="0">
              <a:latin typeface="Sitka Small Semibold" pitchFamily="2" charset="0"/>
            </a:endParaRPr>
          </a:p>
        </p:txBody>
      </p:sp>
      <p:sp>
        <p:nvSpPr>
          <p:cNvPr id="6" name="TextBox 5">
            <a:extLst>
              <a:ext uri="{FF2B5EF4-FFF2-40B4-BE49-F238E27FC236}">
                <a16:creationId xmlns:a16="http://schemas.microsoft.com/office/drawing/2014/main" id="{38268D6C-65E3-3835-2F38-FE799AAC963D}"/>
              </a:ext>
            </a:extLst>
          </p:cNvPr>
          <p:cNvSpPr txBox="1"/>
          <p:nvPr/>
        </p:nvSpPr>
        <p:spPr>
          <a:xfrm>
            <a:off x="685800" y="898639"/>
            <a:ext cx="10898156" cy="1525418"/>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    	The frontend </a:t>
            </a:r>
            <a:r>
              <a:rPr lang="en-US" sz="1600" spc="-60" dirty="0">
                <a:solidFill>
                  <a:srgbClr val="FFFFFF"/>
                </a:solidFill>
                <a:latin typeface="Times New Roman" panose="02020603050405020304" pitchFamily="18" charset="0"/>
                <a:cs typeface="Times New Roman" panose="02020603050405020304" pitchFamily="18" charset="0"/>
              </a:rPr>
              <a:t>is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20" dirty="0">
                <a:solidFill>
                  <a:srgbClr val="FFFFFF"/>
                </a:solidFill>
                <a:latin typeface="Times New Roman" panose="02020603050405020304" pitchFamily="18" charset="0"/>
                <a:cs typeface="Times New Roman" panose="02020603050405020304" pitchFamily="18" charset="0"/>
              </a:rPr>
              <a:t>user </a:t>
            </a:r>
            <a:r>
              <a:rPr lang="en-US" sz="1600" spc="60" dirty="0">
                <a:solidFill>
                  <a:srgbClr val="FFFFFF"/>
                </a:solidFill>
                <a:latin typeface="Times New Roman" panose="02020603050405020304" pitchFamily="18" charset="0"/>
                <a:cs typeface="Times New Roman" panose="02020603050405020304" pitchFamily="18" charset="0"/>
              </a:rPr>
              <a:t>interface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65" dirty="0">
                <a:solidFill>
                  <a:srgbClr val="FFFFFF"/>
                </a:solidFill>
                <a:latin typeface="Times New Roman" panose="02020603050405020304" pitchFamily="18" charset="0"/>
                <a:cs typeface="Times New Roman" panose="02020603050405020304" pitchFamily="18" charset="0"/>
              </a:rPr>
              <a:t>part </a:t>
            </a:r>
            <a:r>
              <a:rPr lang="en-US" sz="1600" spc="40" dirty="0">
                <a:solidFill>
                  <a:srgbClr val="FFFFFF"/>
                </a:solidFill>
                <a:latin typeface="Times New Roman" panose="02020603050405020304" pitchFamily="18" charset="0"/>
                <a:cs typeface="Times New Roman" panose="02020603050405020304" pitchFamily="18" charset="0"/>
              </a:rPr>
              <a:t>of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100" dirty="0">
                <a:solidFill>
                  <a:srgbClr val="FFFFFF"/>
                </a:solidFill>
                <a:latin typeface="Times New Roman" panose="02020603050405020304" pitchFamily="18" charset="0"/>
                <a:cs typeface="Times New Roman" panose="02020603050405020304" pitchFamily="18" charset="0"/>
              </a:rPr>
              <a:t>application </a:t>
            </a:r>
            <a:r>
              <a:rPr lang="en-US" sz="1600" spc="-5" dirty="0">
                <a:solidFill>
                  <a:srgbClr val="FFFFFF"/>
                </a:solidFill>
                <a:latin typeface="Times New Roman" panose="02020603050405020304" pitchFamily="18" charset="0"/>
                <a:cs typeface="Times New Roman" panose="02020603050405020304" pitchFamily="18" charset="0"/>
              </a:rPr>
              <a:t>with </a:t>
            </a:r>
            <a:r>
              <a:rPr lang="en-US" sz="1600" spc="110" dirty="0">
                <a:solidFill>
                  <a:srgbClr val="FFFFFF"/>
                </a:solidFill>
                <a:latin typeface="Times New Roman" panose="02020603050405020304" pitchFamily="18" charset="0"/>
                <a:cs typeface="Times New Roman" panose="02020603050405020304" pitchFamily="18" charset="0"/>
              </a:rPr>
              <a:t>which </a:t>
            </a:r>
            <a:r>
              <a:rPr lang="en-US" sz="1600" spc="114" dirty="0">
                <a:solidFill>
                  <a:srgbClr val="FFFFFF"/>
                </a:solidFill>
                <a:latin typeface="Times New Roman" panose="02020603050405020304" pitchFamily="18" charset="0"/>
                <a:cs typeface="Times New Roman" panose="02020603050405020304" pitchFamily="18" charset="0"/>
              </a:rPr>
              <a:t> </a:t>
            </a:r>
            <a:r>
              <a:rPr lang="en-US" sz="1600" spc="15" dirty="0">
                <a:solidFill>
                  <a:srgbClr val="FFFFFF"/>
                </a:solidFill>
                <a:latin typeface="Times New Roman" panose="02020603050405020304" pitchFamily="18" charset="0"/>
                <a:cs typeface="Times New Roman" panose="02020603050405020304" pitchFamily="18" charset="0"/>
              </a:rPr>
              <a:t>users </a:t>
            </a:r>
            <a:r>
              <a:rPr lang="en-US" sz="1600" spc="20" dirty="0">
                <a:solidFill>
                  <a:srgbClr val="FFFFFF"/>
                </a:solidFill>
                <a:latin typeface="Times New Roman" panose="02020603050405020304" pitchFamily="18" charset="0"/>
                <a:cs typeface="Times New Roman" panose="02020603050405020304" pitchFamily="18" charset="0"/>
              </a:rPr>
              <a:t>directly </a:t>
            </a:r>
            <a:r>
              <a:rPr lang="en-US" sz="1600" spc="15" dirty="0">
                <a:solidFill>
                  <a:srgbClr val="FFFFFF"/>
                </a:solidFill>
                <a:latin typeface="Times New Roman" panose="02020603050405020304" pitchFamily="18" charset="0"/>
                <a:cs typeface="Times New Roman" panose="02020603050405020304" pitchFamily="18" charset="0"/>
              </a:rPr>
              <a:t>interact. </a:t>
            </a:r>
            <a:r>
              <a:rPr lang="en-US" sz="1600" spc="5" dirty="0">
                <a:solidFill>
                  <a:srgbClr val="FFFFFF"/>
                </a:solidFill>
                <a:latin typeface="Times New Roman" panose="02020603050405020304" pitchFamily="18" charset="0"/>
                <a:cs typeface="Times New Roman" panose="02020603050405020304" pitchFamily="18" charset="0"/>
              </a:rPr>
              <a:t>The </a:t>
            </a:r>
            <a:r>
              <a:rPr lang="en-US" sz="1600" spc="185" dirty="0">
                <a:solidFill>
                  <a:srgbClr val="FFFFFF"/>
                </a:solidFill>
                <a:latin typeface="Times New Roman" panose="02020603050405020304" pitchFamily="18" charset="0"/>
                <a:cs typeface="Times New Roman" panose="02020603050405020304" pitchFamily="18" charset="0"/>
              </a:rPr>
              <a:t>back </a:t>
            </a:r>
            <a:r>
              <a:rPr lang="en-US" sz="1600" spc="165" dirty="0">
                <a:solidFill>
                  <a:srgbClr val="FFFFFF"/>
                </a:solidFill>
                <a:latin typeface="Times New Roman" panose="02020603050405020304" pitchFamily="18" charset="0"/>
                <a:cs typeface="Times New Roman" panose="02020603050405020304" pitchFamily="18" charset="0"/>
              </a:rPr>
              <a:t>end </a:t>
            </a:r>
            <a:r>
              <a:rPr lang="en-US" sz="1600" spc="35" dirty="0">
                <a:solidFill>
                  <a:srgbClr val="FFFFFF"/>
                </a:solidFill>
                <a:latin typeface="Times New Roman" panose="02020603050405020304" pitchFamily="18" charset="0"/>
                <a:cs typeface="Times New Roman" panose="02020603050405020304" pitchFamily="18" charset="0"/>
              </a:rPr>
              <a:t>usually </a:t>
            </a:r>
            <a:r>
              <a:rPr lang="en-US" sz="1600" spc="-10" dirty="0">
                <a:solidFill>
                  <a:srgbClr val="FFFFFF"/>
                </a:solidFill>
                <a:latin typeface="Times New Roman" panose="02020603050405020304" pitchFamily="18" charset="0"/>
                <a:cs typeface="Times New Roman" panose="02020603050405020304" pitchFamily="18" charset="0"/>
              </a:rPr>
              <a:t>refers </a:t>
            </a:r>
            <a:r>
              <a:rPr lang="en-US" sz="1600" spc="25" dirty="0">
                <a:solidFill>
                  <a:srgbClr val="FFFFFF"/>
                </a:solidFill>
                <a:latin typeface="Times New Roman" panose="02020603050405020304" pitchFamily="18" charset="0"/>
                <a:cs typeface="Times New Roman" panose="02020603050405020304" pitchFamily="18" charset="0"/>
              </a:rPr>
              <a:t>server </a:t>
            </a:r>
            <a:r>
              <a:rPr lang="en-US" sz="1600" spc="75" dirty="0">
                <a:solidFill>
                  <a:srgbClr val="FFFFFF"/>
                </a:solidFill>
                <a:latin typeface="Times New Roman" panose="02020603050405020304" pitchFamily="18" charset="0"/>
                <a:cs typeface="Times New Roman" panose="02020603050405020304" pitchFamily="18" charset="0"/>
              </a:rPr>
              <a:t>applications </a:t>
            </a:r>
            <a:r>
              <a:rPr lang="en-US" sz="1600" spc="110" dirty="0">
                <a:solidFill>
                  <a:srgbClr val="FFFFFF"/>
                </a:solidFill>
                <a:latin typeface="Times New Roman" panose="02020603050405020304" pitchFamily="18" charset="0"/>
                <a:cs typeface="Times New Roman" panose="02020603050405020304" pitchFamily="18" charset="0"/>
              </a:rPr>
              <a:t>such </a:t>
            </a:r>
            <a:r>
              <a:rPr lang="en-US" sz="1600" spc="120" dirty="0">
                <a:solidFill>
                  <a:srgbClr val="FFFFFF"/>
                </a:solidFill>
                <a:latin typeface="Times New Roman" panose="02020603050405020304" pitchFamily="18" charset="0"/>
                <a:cs typeface="Times New Roman" panose="02020603050405020304" pitchFamily="18" charset="0"/>
              </a:rPr>
              <a:t>as </a:t>
            </a:r>
            <a:r>
              <a:rPr lang="en-US" sz="1600" spc="285" dirty="0">
                <a:solidFill>
                  <a:srgbClr val="FFFFFF"/>
                </a:solidFill>
                <a:latin typeface="Times New Roman" panose="02020603050405020304" pitchFamily="18" charset="0"/>
                <a:cs typeface="Times New Roman" panose="02020603050405020304" pitchFamily="18" charset="0"/>
              </a:rPr>
              <a:t>a </a:t>
            </a:r>
            <a:r>
              <a:rPr lang="en-US" sz="1600" spc="114" dirty="0">
                <a:solidFill>
                  <a:srgbClr val="FFFFFF"/>
                </a:solidFill>
                <a:latin typeface="Times New Roman" panose="02020603050405020304" pitchFamily="18" charset="0"/>
                <a:cs typeface="Times New Roman" panose="02020603050405020304" pitchFamily="18" charset="0"/>
              </a:rPr>
              <a:t>database. </a:t>
            </a:r>
            <a:r>
              <a:rPr lang="en-US" sz="1600" spc="120" dirty="0">
                <a:solidFill>
                  <a:srgbClr val="FFFFFF"/>
                </a:solidFill>
                <a:latin typeface="Times New Roman" panose="02020603050405020304" pitchFamily="18" charset="0"/>
                <a:cs typeface="Times New Roman" panose="02020603050405020304" pitchFamily="18" charset="0"/>
              </a:rPr>
              <a:t> </a:t>
            </a:r>
            <a:r>
              <a:rPr lang="en-US" sz="1600" spc="135" dirty="0">
                <a:solidFill>
                  <a:srgbClr val="FFFFFF"/>
                </a:solidFill>
                <a:latin typeface="Times New Roman" panose="02020603050405020304" pitchFamily="18" charset="0"/>
                <a:cs typeface="Times New Roman" panose="02020603050405020304" pitchFamily="18" charset="0"/>
              </a:rPr>
              <a:t>You </a:t>
            </a:r>
            <a:r>
              <a:rPr lang="en-US" sz="1600" spc="195" dirty="0">
                <a:solidFill>
                  <a:srgbClr val="FFFFFF"/>
                </a:solidFill>
                <a:latin typeface="Times New Roman" panose="02020603050405020304" pitchFamily="18" charset="0"/>
                <a:cs typeface="Times New Roman" panose="02020603050405020304" pitchFamily="18" charset="0"/>
              </a:rPr>
              <a:t>may </a:t>
            </a:r>
            <a:r>
              <a:rPr lang="en-US" sz="1600" spc="75" dirty="0">
                <a:solidFill>
                  <a:srgbClr val="FFFFFF"/>
                </a:solidFill>
                <a:latin typeface="Times New Roman" panose="02020603050405020304" pitchFamily="18" charset="0"/>
                <a:cs typeface="Times New Roman" panose="02020603050405020304" pitchFamily="18" charset="0"/>
              </a:rPr>
              <a:t>also </a:t>
            </a:r>
            <a:r>
              <a:rPr lang="en-US" sz="1600" spc="95" dirty="0">
                <a:solidFill>
                  <a:srgbClr val="FFFFFF"/>
                </a:solidFill>
                <a:latin typeface="Times New Roman" panose="02020603050405020304" pitchFamily="18" charset="0"/>
                <a:cs typeface="Times New Roman" panose="02020603050405020304" pitchFamily="18" charset="0"/>
              </a:rPr>
              <a:t>hear </a:t>
            </a:r>
            <a:r>
              <a:rPr lang="en-US" sz="1600" spc="40" dirty="0">
                <a:solidFill>
                  <a:srgbClr val="FFFFFF"/>
                </a:solidFill>
                <a:latin typeface="Times New Roman" panose="02020603050405020304" pitchFamily="18" charset="0"/>
                <a:cs typeface="Times New Roman" panose="02020603050405020304" pitchFamily="18" charset="0"/>
              </a:rPr>
              <a:t>of </a:t>
            </a:r>
            <a:r>
              <a:rPr lang="en-US" sz="1600" spc="75" dirty="0">
                <a:solidFill>
                  <a:srgbClr val="FFFFFF"/>
                </a:solidFill>
                <a:latin typeface="Times New Roman" panose="02020603050405020304" pitchFamily="18" charset="0"/>
                <a:cs typeface="Times New Roman" panose="02020603050405020304" pitchFamily="18" charset="0"/>
              </a:rPr>
              <a:t>middleware,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60" dirty="0">
                <a:solidFill>
                  <a:srgbClr val="FFFFFF"/>
                </a:solidFill>
                <a:latin typeface="Times New Roman" panose="02020603050405020304" pitchFamily="18" charset="0"/>
                <a:cs typeface="Times New Roman" panose="02020603050405020304" pitchFamily="18" charset="0"/>
              </a:rPr>
              <a:t>software </a:t>
            </a:r>
            <a:r>
              <a:rPr lang="en-US" sz="1600" spc="30" dirty="0">
                <a:solidFill>
                  <a:srgbClr val="FFFFFF"/>
                </a:solidFill>
                <a:latin typeface="Times New Roman" panose="02020603050405020304" pitchFamily="18" charset="0"/>
                <a:cs typeface="Times New Roman" panose="02020603050405020304" pitchFamily="18" charset="0"/>
              </a:rPr>
              <a:t>that </a:t>
            </a:r>
            <a:r>
              <a:rPr lang="en-US" sz="1600" spc="85" dirty="0">
                <a:solidFill>
                  <a:srgbClr val="FFFFFF"/>
                </a:solidFill>
                <a:latin typeface="Times New Roman" panose="02020603050405020304" pitchFamily="18" charset="0"/>
                <a:cs typeface="Times New Roman" panose="02020603050405020304" pitchFamily="18" charset="0"/>
              </a:rPr>
              <a:t>glues </a:t>
            </a:r>
            <a:r>
              <a:rPr lang="en-US" sz="1600" spc="-95" dirty="0">
                <a:solidFill>
                  <a:srgbClr val="FFFFFF"/>
                </a:solidFill>
                <a:latin typeface="Times New Roman" panose="02020603050405020304" pitchFamily="18" charset="0"/>
                <a:cs typeface="Times New Roman" panose="02020603050405020304" pitchFamily="18" charset="0"/>
              </a:rPr>
              <a:t>it </a:t>
            </a:r>
            <a:r>
              <a:rPr lang="en-US" sz="1600" spc="-50" dirty="0">
                <a:solidFill>
                  <a:srgbClr val="FFFFFF"/>
                </a:solidFill>
                <a:latin typeface="Times New Roman" panose="02020603050405020304" pitchFamily="18" charset="0"/>
                <a:cs typeface="Times New Roman" panose="02020603050405020304" pitchFamily="18" charset="0"/>
              </a:rPr>
              <a:t>all </a:t>
            </a:r>
            <a:r>
              <a:rPr lang="en-US" sz="1600" spc="40" dirty="0">
                <a:solidFill>
                  <a:srgbClr val="FFFFFF"/>
                </a:solidFill>
                <a:latin typeface="Times New Roman" panose="02020603050405020304" pitchFamily="18" charset="0"/>
                <a:cs typeface="Times New Roman" panose="02020603050405020304" pitchFamily="18" charset="0"/>
              </a:rPr>
              <a:t>together. </a:t>
            </a:r>
            <a:r>
              <a:rPr lang="en-US" sz="1600" spc="10" dirty="0">
                <a:solidFill>
                  <a:srgbClr val="FFFFFF"/>
                </a:solidFill>
                <a:latin typeface="Times New Roman" panose="02020603050405020304" pitchFamily="18" charset="0"/>
                <a:cs typeface="Times New Roman" panose="02020603050405020304" pitchFamily="18" charset="0"/>
              </a:rPr>
              <a:t>The </a:t>
            </a:r>
            <a:r>
              <a:rPr lang="en-US" sz="1600" spc="5" dirty="0">
                <a:solidFill>
                  <a:srgbClr val="FFFFFF"/>
                </a:solidFill>
                <a:latin typeface="Times New Roman" panose="02020603050405020304" pitchFamily="18" charset="0"/>
                <a:cs typeface="Times New Roman" panose="02020603050405020304" pitchFamily="18" charset="0"/>
              </a:rPr>
              <a:t>front </a:t>
            </a:r>
            <a:r>
              <a:rPr lang="en-US" sz="1600" spc="165" dirty="0">
                <a:solidFill>
                  <a:srgbClr val="FFFFFF"/>
                </a:solidFill>
                <a:latin typeface="Times New Roman" panose="02020603050405020304" pitchFamily="18" charset="0"/>
                <a:cs typeface="Times New Roman" panose="02020603050405020304" pitchFamily="18" charset="0"/>
              </a:rPr>
              <a:t>end </a:t>
            </a:r>
            <a:r>
              <a:rPr lang="en-US" sz="1600" spc="25" dirty="0">
                <a:solidFill>
                  <a:srgbClr val="FFFFFF"/>
                </a:solidFill>
                <a:latin typeface="Times New Roman" panose="02020603050405020304" pitchFamily="18" charset="0"/>
                <a:cs typeface="Times New Roman" panose="02020603050405020304" pitchFamily="18" charset="0"/>
              </a:rPr>
              <a:t>of </a:t>
            </a:r>
            <a:r>
              <a:rPr lang="en-US" sz="1600" spc="30" dirty="0">
                <a:solidFill>
                  <a:srgbClr val="FFFFFF"/>
                </a:solidFill>
                <a:latin typeface="Times New Roman" panose="02020603050405020304" pitchFamily="18" charset="0"/>
                <a:cs typeface="Times New Roman" panose="02020603050405020304" pitchFamily="18" charset="0"/>
              </a:rPr>
              <a:t> </a:t>
            </a:r>
            <a:r>
              <a:rPr lang="en-US" sz="1600" spc="170" dirty="0">
                <a:solidFill>
                  <a:srgbClr val="FFFFFF"/>
                </a:solidFill>
                <a:latin typeface="Times New Roman" panose="02020603050405020304" pitchFamily="18" charset="0"/>
                <a:cs typeface="Times New Roman" panose="02020603050405020304" pitchFamily="18" charset="0"/>
              </a:rPr>
              <a:t>DoConnect </a:t>
            </a:r>
            <a:r>
              <a:rPr lang="en-US" sz="1600" spc="-55" dirty="0">
                <a:solidFill>
                  <a:srgbClr val="FFFFFF"/>
                </a:solidFill>
                <a:latin typeface="Times New Roman" panose="02020603050405020304" pitchFamily="18" charset="0"/>
                <a:cs typeface="Times New Roman" panose="02020603050405020304" pitchFamily="18" charset="0"/>
              </a:rPr>
              <a:t>is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65" dirty="0">
                <a:solidFill>
                  <a:srgbClr val="FFFFFF"/>
                </a:solidFill>
                <a:latin typeface="Times New Roman" panose="02020603050405020304" pitchFamily="18" charset="0"/>
                <a:cs typeface="Times New Roman" panose="02020603050405020304" pitchFamily="18" charset="0"/>
              </a:rPr>
              <a:t>software </a:t>
            </a:r>
            <a:r>
              <a:rPr lang="en-US" sz="1600" spc="30" dirty="0">
                <a:solidFill>
                  <a:srgbClr val="FFFFFF"/>
                </a:solidFill>
                <a:latin typeface="Times New Roman" panose="02020603050405020304" pitchFamily="18" charset="0"/>
                <a:cs typeface="Times New Roman" panose="02020603050405020304" pitchFamily="18" charset="0"/>
              </a:rPr>
              <a:t>that </a:t>
            </a:r>
            <a:r>
              <a:rPr lang="en-US" sz="1600" spc="95" dirty="0">
                <a:solidFill>
                  <a:srgbClr val="FFFFFF"/>
                </a:solidFill>
                <a:latin typeface="Times New Roman" panose="02020603050405020304" pitchFamily="18" charset="0"/>
                <a:cs typeface="Times New Roman" panose="02020603050405020304" pitchFamily="18" charset="0"/>
              </a:rPr>
              <a:t>generates </a:t>
            </a:r>
            <a:r>
              <a:rPr lang="en-US" sz="1600" spc="-45" dirty="0">
                <a:solidFill>
                  <a:srgbClr val="FFFFFF"/>
                </a:solidFill>
                <a:latin typeface="Times New Roman" panose="02020603050405020304" pitchFamily="18" charset="0"/>
                <a:cs typeface="Times New Roman" panose="02020603050405020304" pitchFamily="18" charset="0"/>
              </a:rPr>
              <a:t>this </a:t>
            </a:r>
            <a:r>
              <a:rPr lang="en-US" sz="1600" spc="250" dirty="0">
                <a:solidFill>
                  <a:srgbClr val="FFFFFF"/>
                </a:solidFill>
                <a:latin typeface="Times New Roman" panose="02020603050405020304" pitchFamily="18" charset="0"/>
                <a:cs typeface="Times New Roman" panose="02020603050405020304" pitchFamily="18" charset="0"/>
              </a:rPr>
              <a:t>page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30" dirty="0">
                <a:solidFill>
                  <a:srgbClr val="FFFFFF"/>
                </a:solidFill>
                <a:latin typeface="Times New Roman" panose="02020603050405020304" pitchFamily="18" charset="0"/>
                <a:cs typeface="Times New Roman" panose="02020603050405020304" pitchFamily="18" charset="0"/>
              </a:rPr>
              <a:t>other </a:t>
            </a:r>
            <a:r>
              <a:rPr lang="en-US" sz="1600" spc="190" dirty="0">
                <a:solidFill>
                  <a:srgbClr val="FFFFFF"/>
                </a:solidFill>
                <a:latin typeface="Times New Roman" panose="02020603050405020304" pitchFamily="18" charset="0"/>
                <a:cs typeface="Times New Roman" panose="02020603050405020304" pitchFamily="18" charset="0"/>
              </a:rPr>
              <a:t>pages </a:t>
            </a:r>
            <a:r>
              <a:rPr lang="en-US" sz="1600" spc="150" dirty="0">
                <a:solidFill>
                  <a:srgbClr val="FFFFFF"/>
                </a:solidFill>
                <a:latin typeface="Times New Roman" panose="02020603050405020304" pitchFamily="18" charset="0"/>
                <a:cs typeface="Times New Roman" panose="02020603050405020304" pitchFamily="18" charset="0"/>
              </a:rPr>
              <a:t>on demand. </a:t>
            </a:r>
            <a:r>
              <a:rPr lang="en-US" sz="1600" spc="215" dirty="0">
                <a:solidFill>
                  <a:srgbClr val="FFFFFF"/>
                </a:solidFill>
                <a:latin typeface="Times New Roman" panose="02020603050405020304" pitchFamily="18" charset="0"/>
                <a:cs typeface="Times New Roman" panose="02020603050405020304" pitchFamily="18" charset="0"/>
              </a:rPr>
              <a:t>One </a:t>
            </a:r>
            <a:r>
              <a:rPr lang="en-US" sz="1600" spc="220" dirty="0">
                <a:solidFill>
                  <a:srgbClr val="FFFFFF"/>
                </a:solidFill>
                <a:latin typeface="Times New Roman" panose="02020603050405020304" pitchFamily="18" charset="0"/>
                <a:cs typeface="Times New Roman" panose="02020603050405020304" pitchFamily="18" charset="0"/>
              </a:rPr>
              <a:t> </a:t>
            </a:r>
            <a:r>
              <a:rPr lang="en-US" sz="1600" spc="90" dirty="0">
                <a:solidFill>
                  <a:srgbClr val="FFFFFF"/>
                </a:solidFill>
                <a:latin typeface="Times New Roman" panose="02020603050405020304" pitchFamily="18" charset="0"/>
                <a:cs typeface="Times New Roman" panose="02020603050405020304" pitchFamily="18" charset="0"/>
              </a:rPr>
              <a:t>might</a:t>
            </a:r>
            <a:r>
              <a:rPr lang="en-US" sz="1600" spc="-140" dirty="0">
                <a:solidFill>
                  <a:srgbClr val="FFFFFF"/>
                </a:solidFill>
                <a:latin typeface="Times New Roman" panose="02020603050405020304" pitchFamily="18" charset="0"/>
                <a:cs typeface="Times New Roman" panose="02020603050405020304" pitchFamily="18" charset="0"/>
              </a:rPr>
              <a:t> </a:t>
            </a:r>
            <a:r>
              <a:rPr lang="en-US" sz="1600" spc="145" dirty="0">
                <a:solidFill>
                  <a:srgbClr val="FFFFFF"/>
                </a:solidFill>
                <a:latin typeface="Times New Roman" panose="02020603050405020304" pitchFamily="18" charset="0"/>
                <a:cs typeface="Times New Roman" panose="02020603050405020304" pitchFamily="18" charset="0"/>
              </a:rPr>
              <a:t>argue</a:t>
            </a:r>
            <a:r>
              <a:rPr lang="en-US" sz="1600" spc="-50" dirty="0">
                <a:solidFill>
                  <a:srgbClr val="FFFFFF"/>
                </a:solidFill>
                <a:latin typeface="Times New Roman" panose="02020603050405020304" pitchFamily="18" charset="0"/>
                <a:cs typeface="Times New Roman" panose="02020603050405020304" pitchFamily="18" charset="0"/>
              </a:rPr>
              <a:t> </a:t>
            </a:r>
            <a:r>
              <a:rPr lang="en-US" sz="1600" spc="30" dirty="0">
                <a:solidFill>
                  <a:srgbClr val="FFFFFF"/>
                </a:solidFill>
                <a:latin typeface="Times New Roman" panose="02020603050405020304" pitchFamily="18" charset="0"/>
                <a:cs typeface="Times New Roman" panose="02020603050405020304" pitchFamily="18" charset="0"/>
              </a:rPr>
              <a:t>that</a:t>
            </a:r>
            <a:r>
              <a:rPr lang="en-US" sz="1600" dirty="0">
                <a:solidFill>
                  <a:srgbClr val="FFFFFF"/>
                </a:solidFill>
                <a:latin typeface="Times New Roman" panose="02020603050405020304" pitchFamily="18" charset="0"/>
                <a:cs typeface="Times New Roman" panose="02020603050405020304" pitchFamily="18" charset="0"/>
              </a:rPr>
              <a:t> </a:t>
            </a:r>
            <a:r>
              <a:rPr lang="en-US" sz="1600" spc="40" dirty="0">
                <a:solidFill>
                  <a:srgbClr val="FFFFFF"/>
                </a:solidFill>
                <a:latin typeface="Times New Roman" panose="02020603050405020304" pitchFamily="18" charset="0"/>
                <a:cs typeface="Times New Roman" panose="02020603050405020304" pitchFamily="18" charset="0"/>
              </a:rPr>
              <a:t>your</a:t>
            </a:r>
            <a:r>
              <a:rPr lang="en-US" sz="1600" spc="70" dirty="0">
                <a:solidFill>
                  <a:srgbClr val="FFFFFF"/>
                </a:solidFill>
                <a:latin typeface="Times New Roman" panose="02020603050405020304" pitchFamily="18" charset="0"/>
                <a:cs typeface="Times New Roman" panose="02020603050405020304" pitchFamily="18" charset="0"/>
              </a:rPr>
              <a:t> browser</a:t>
            </a:r>
            <a:r>
              <a:rPr lang="en-US" sz="1600" spc="-140" dirty="0">
                <a:solidFill>
                  <a:srgbClr val="FFFFFF"/>
                </a:solidFill>
                <a:latin typeface="Times New Roman" panose="02020603050405020304" pitchFamily="18" charset="0"/>
                <a:cs typeface="Times New Roman" panose="02020603050405020304" pitchFamily="18" charset="0"/>
              </a:rPr>
              <a:t> </a:t>
            </a:r>
            <a:r>
              <a:rPr lang="en-US" sz="1600" spc="-60" dirty="0">
                <a:solidFill>
                  <a:srgbClr val="FFFFFF"/>
                </a:solidFill>
                <a:latin typeface="Times New Roman" panose="02020603050405020304" pitchFamily="18" charset="0"/>
                <a:cs typeface="Times New Roman" panose="02020603050405020304" pitchFamily="18" charset="0"/>
              </a:rPr>
              <a:t>is</a:t>
            </a:r>
            <a:r>
              <a:rPr lang="en-US" sz="1600" spc="-160" dirty="0">
                <a:solidFill>
                  <a:srgbClr val="FFFFFF"/>
                </a:solidFill>
                <a:latin typeface="Times New Roman" panose="02020603050405020304" pitchFamily="18" charset="0"/>
                <a:cs typeface="Times New Roman" panose="02020603050405020304" pitchFamily="18" charset="0"/>
              </a:rPr>
              <a:t> </a:t>
            </a:r>
            <a:r>
              <a:rPr lang="en-US" sz="1600" spc="90" dirty="0">
                <a:solidFill>
                  <a:srgbClr val="FFFFFF"/>
                </a:solidFill>
                <a:latin typeface="Times New Roman" panose="02020603050405020304" pitchFamily="18" charset="0"/>
                <a:cs typeface="Times New Roman" panose="02020603050405020304" pitchFamily="18" charset="0"/>
              </a:rPr>
              <a:t>also</a:t>
            </a:r>
            <a:r>
              <a:rPr lang="en-US" sz="1600" spc="-135" dirty="0">
                <a:solidFill>
                  <a:srgbClr val="FFFFFF"/>
                </a:solidFill>
                <a:latin typeface="Times New Roman" panose="02020603050405020304" pitchFamily="18" charset="0"/>
                <a:cs typeface="Times New Roman" panose="02020603050405020304" pitchFamily="18" charset="0"/>
              </a:rPr>
              <a:t> </a:t>
            </a:r>
            <a:r>
              <a:rPr lang="en-US" sz="1600" spc="65" dirty="0">
                <a:solidFill>
                  <a:srgbClr val="FFFFFF"/>
                </a:solidFill>
                <a:latin typeface="Times New Roman" panose="02020603050405020304" pitchFamily="18" charset="0"/>
                <a:cs typeface="Times New Roman" panose="02020603050405020304" pitchFamily="18" charset="0"/>
              </a:rPr>
              <a:t>part</a:t>
            </a:r>
            <a:r>
              <a:rPr lang="en-US" sz="1600" spc="-70" dirty="0">
                <a:solidFill>
                  <a:srgbClr val="FFFFFF"/>
                </a:solidFill>
                <a:latin typeface="Times New Roman" panose="02020603050405020304" pitchFamily="18" charset="0"/>
                <a:cs typeface="Times New Roman" panose="02020603050405020304" pitchFamily="18" charset="0"/>
              </a:rPr>
              <a:t> </a:t>
            </a:r>
            <a:r>
              <a:rPr lang="en-US" sz="1600" spc="40" dirty="0">
                <a:solidFill>
                  <a:srgbClr val="FFFFFF"/>
                </a:solidFill>
                <a:latin typeface="Times New Roman" panose="02020603050405020304" pitchFamily="18" charset="0"/>
                <a:cs typeface="Times New Roman" panose="02020603050405020304" pitchFamily="18" charset="0"/>
              </a:rPr>
              <a:t>of</a:t>
            </a:r>
            <a:r>
              <a:rPr lang="en-US" sz="1600" spc="-30" dirty="0">
                <a:solidFill>
                  <a:srgbClr val="FFFFFF"/>
                </a:solidFill>
                <a:latin typeface="Times New Roman" panose="02020603050405020304" pitchFamily="18" charset="0"/>
                <a:cs typeface="Times New Roman" panose="02020603050405020304" pitchFamily="18" charset="0"/>
              </a:rPr>
              <a:t> </a:t>
            </a:r>
            <a:r>
              <a:rPr lang="en-US" sz="1600" spc="45" dirty="0">
                <a:solidFill>
                  <a:srgbClr val="FFFFFF"/>
                </a:solidFill>
                <a:latin typeface="Times New Roman" panose="02020603050405020304" pitchFamily="18" charset="0"/>
                <a:cs typeface="Times New Roman" panose="02020603050405020304" pitchFamily="18" charset="0"/>
              </a:rPr>
              <a:t>the</a:t>
            </a:r>
            <a:r>
              <a:rPr lang="en-US" sz="1600" spc="15" dirty="0">
                <a:solidFill>
                  <a:srgbClr val="FFFFFF"/>
                </a:solidFill>
                <a:latin typeface="Times New Roman" panose="02020603050405020304" pitchFamily="18" charset="0"/>
                <a:cs typeface="Times New Roman" panose="02020603050405020304" pitchFamily="18" charset="0"/>
              </a:rPr>
              <a:t> </a:t>
            </a:r>
            <a:r>
              <a:rPr lang="en-US" sz="1600" spc="-10" dirty="0">
                <a:solidFill>
                  <a:srgbClr val="FFFFFF"/>
                </a:solidFill>
                <a:latin typeface="Times New Roman" panose="02020603050405020304" pitchFamily="18" charset="0"/>
                <a:cs typeface="Times New Roman" panose="02020603050405020304" pitchFamily="18" charset="0"/>
              </a:rPr>
              <a:t>front</a:t>
            </a:r>
            <a:r>
              <a:rPr lang="en-US" sz="1600" dirty="0">
                <a:solidFill>
                  <a:srgbClr val="FFFFFF"/>
                </a:solidFill>
                <a:latin typeface="Times New Roman" panose="02020603050405020304" pitchFamily="18" charset="0"/>
                <a:cs typeface="Times New Roman" panose="02020603050405020304" pitchFamily="18" charset="0"/>
              </a:rPr>
              <a:t> </a:t>
            </a:r>
            <a:r>
              <a:rPr lang="en-US" sz="1600" spc="80" dirty="0">
                <a:solidFill>
                  <a:srgbClr val="FFFFFF"/>
                </a:solidFill>
                <a:latin typeface="Times New Roman" panose="02020603050405020304" pitchFamily="18" charset="0"/>
                <a:cs typeface="Times New Roman" panose="02020603050405020304" pitchFamily="18" charset="0"/>
              </a:rPr>
              <a:t>end.</a:t>
            </a:r>
            <a:r>
              <a:rPr lang="en-US" sz="1600" spc="-10" dirty="0">
                <a:solidFill>
                  <a:srgbClr val="FFFFFF"/>
                </a:solidFill>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80A06F3-F8BB-D258-A34E-C61953B4FA41}"/>
              </a:ext>
            </a:extLst>
          </p:cNvPr>
          <p:cNvSpPr txBox="1"/>
          <p:nvPr/>
        </p:nvSpPr>
        <p:spPr>
          <a:xfrm>
            <a:off x="685800" y="2581714"/>
            <a:ext cx="6097554" cy="461665"/>
          </a:xfrm>
          <a:prstGeom prst="rect">
            <a:avLst/>
          </a:prstGeom>
          <a:noFill/>
        </p:spPr>
        <p:txBody>
          <a:bodyPr wrap="square">
            <a:spAutoFit/>
          </a:bodyPr>
          <a:lstStyle/>
          <a:p>
            <a:r>
              <a:rPr lang="en-IN" sz="2400" spc="-220" dirty="0">
                <a:latin typeface="Sitka Small Semibold" pitchFamily="2" charset="0"/>
              </a:rPr>
              <a:t>Back</a:t>
            </a:r>
            <a:r>
              <a:rPr lang="en-IN" sz="2400" u="none" spc="-70" dirty="0">
                <a:latin typeface="Sitka Small Semibold" pitchFamily="2" charset="0"/>
              </a:rPr>
              <a:t>e</a:t>
            </a:r>
            <a:r>
              <a:rPr lang="en-IN" sz="2400" u="none" spc="-75" dirty="0">
                <a:latin typeface="Sitka Small Semibold" pitchFamily="2" charset="0"/>
              </a:rPr>
              <a:t>n</a:t>
            </a:r>
            <a:r>
              <a:rPr lang="en-IN" sz="2400" u="none" spc="100" dirty="0">
                <a:latin typeface="Sitka Small Semibold" pitchFamily="2" charset="0"/>
              </a:rPr>
              <a:t>d</a:t>
            </a:r>
            <a:r>
              <a:rPr lang="en-IN" sz="2400" u="none" spc="-190" dirty="0">
                <a:latin typeface="Sitka Small Semibold" pitchFamily="2" charset="0"/>
              </a:rPr>
              <a:t>:</a:t>
            </a:r>
            <a:endParaRPr lang="en-IN" sz="2400" dirty="0">
              <a:latin typeface="Sitka Small Semibold" pitchFamily="2" charset="0"/>
            </a:endParaRPr>
          </a:p>
        </p:txBody>
      </p:sp>
      <p:sp>
        <p:nvSpPr>
          <p:cNvPr id="9" name="TextBox 8">
            <a:extLst>
              <a:ext uri="{FF2B5EF4-FFF2-40B4-BE49-F238E27FC236}">
                <a16:creationId xmlns:a16="http://schemas.microsoft.com/office/drawing/2014/main" id="{1C86477D-7184-F386-A6E9-0A06D5C9D681}"/>
              </a:ext>
            </a:extLst>
          </p:cNvPr>
          <p:cNvSpPr txBox="1"/>
          <p:nvPr/>
        </p:nvSpPr>
        <p:spPr>
          <a:xfrm>
            <a:off x="667138" y="3103435"/>
            <a:ext cx="10898156" cy="1846659"/>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	The Backend of DoConnect </a:t>
            </a:r>
            <a:r>
              <a:rPr lang="en-US" sz="1600" spc="90" dirty="0">
                <a:solidFill>
                  <a:srgbClr val="FFFFFF"/>
                </a:solidFill>
                <a:latin typeface="Times New Roman" panose="02020603050405020304" pitchFamily="18" charset="0"/>
                <a:cs typeface="Times New Roman" panose="02020603050405020304" pitchFamily="18" charset="0"/>
              </a:rPr>
              <a:t>might</a:t>
            </a:r>
            <a:r>
              <a:rPr lang="en-US" sz="1600" spc="5" dirty="0">
                <a:solidFill>
                  <a:srgbClr val="FFFFFF"/>
                </a:solidFill>
                <a:latin typeface="Times New Roman" panose="02020603050405020304" pitchFamily="18" charset="0"/>
                <a:cs typeface="Times New Roman" panose="02020603050405020304" pitchFamily="18" charset="0"/>
              </a:rPr>
              <a:t> </a:t>
            </a:r>
            <a:r>
              <a:rPr lang="en-US" sz="1600" spc="200" dirty="0">
                <a:solidFill>
                  <a:srgbClr val="FFFFFF"/>
                </a:solidFill>
                <a:latin typeface="Times New Roman" panose="02020603050405020304" pitchFamily="18" charset="0"/>
                <a:cs typeface="Times New Roman" panose="02020603050405020304" pitchFamily="18" charset="0"/>
              </a:rPr>
              <a:t>be</a:t>
            </a:r>
            <a:r>
              <a:rPr lang="en-US" sz="1600" spc="15" dirty="0">
                <a:solidFill>
                  <a:srgbClr val="FFFFFF"/>
                </a:solidFill>
                <a:latin typeface="Times New Roman" panose="02020603050405020304" pitchFamily="18" charset="0"/>
                <a:cs typeface="Times New Roman" panose="02020603050405020304" pitchFamily="18" charset="0"/>
              </a:rPr>
              <a:t> </a:t>
            </a:r>
            <a:r>
              <a:rPr lang="en-US" sz="1600" spc="45" dirty="0">
                <a:solidFill>
                  <a:srgbClr val="FFFFFF"/>
                </a:solidFill>
                <a:latin typeface="Times New Roman" panose="02020603050405020304" pitchFamily="18" charset="0"/>
                <a:cs typeface="Times New Roman" panose="02020603050405020304" pitchFamily="18" charset="0"/>
              </a:rPr>
              <a:t>the</a:t>
            </a:r>
            <a:r>
              <a:rPr lang="en-US" sz="1600" spc="90" dirty="0">
                <a:solidFill>
                  <a:srgbClr val="FFFFFF"/>
                </a:solidFill>
                <a:latin typeface="Times New Roman" panose="02020603050405020304" pitchFamily="18" charset="0"/>
                <a:cs typeface="Times New Roman" panose="02020603050405020304" pitchFamily="18" charset="0"/>
              </a:rPr>
              <a:t> </a:t>
            </a:r>
            <a:r>
              <a:rPr lang="en-US" sz="1600" spc="160" dirty="0">
                <a:solidFill>
                  <a:srgbClr val="FFFFFF"/>
                </a:solidFill>
                <a:latin typeface="Times New Roman" panose="02020603050405020304" pitchFamily="18" charset="0"/>
                <a:cs typeface="Times New Roman" panose="02020603050405020304" pitchFamily="18" charset="0"/>
              </a:rPr>
              <a:t>database</a:t>
            </a:r>
            <a:r>
              <a:rPr lang="en-US" sz="1600" spc="90" dirty="0">
                <a:solidFill>
                  <a:srgbClr val="FFFFFF"/>
                </a:solidFill>
                <a:latin typeface="Times New Roman" panose="02020603050405020304" pitchFamily="18" charset="0"/>
                <a:cs typeface="Times New Roman" panose="02020603050405020304" pitchFamily="18" charset="0"/>
              </a:rPr>
              <a:t> </a:t>
            </a:r>
            <a:r>
              <a:rPr lang="en-US" sz="1600" spc="30" dirty="0">
                <a:solidFill>
                  <a:srgbClr val="FFFFFF"/>
                </a:solidFill>
                <a:latin typeface="Times New Roman" panose="02020603050405020304" pitchFamily="18" charset="0"/>
                <a:cs typeface="Times New Roman" panose="02020603050405020304" pitchFamily="18" charset="0"/>
              </a:rPr>
              <a:t>that</a:t>
            </a:r>
            <a:r>
              <a:rPr lang="en-US" sz="1600" spc="-5" dirty="0">
                <a:solidFill>
                  <a:srgbClr val="FFFFFF"/>
                </a:solidFill>
                <a:latin typeface="Times New Roman" panose="02020603050405020304" pitchFamily="18" charset="0"/>
                <a:cs typeface="Times New Roman" panose="02020603050405020304" pitchFamily="18" charset="0"/>
              </a:rPr>
              <a:t> </a:t>
            </a:r>
            <a:r>
              <a:rPr lang="en-US" sz="1600" spc="15" dirty="0">
                <a:solidFill>
                  <a:srgbClr val="FFFFFF"/>
                </a:solidFill>
                <a:latin typeface="Times New Roman" panose="02020603050405020304" pitchFamily="18" charset="0"/>
                <a:cs typeface="Times New Roman" panose="02020603050405020304" pitchFamily="18" charset="0"/>
              </a:rPr>
              <a:t>stores</a:t>
            </a:r>
            <a:r>
              <a:rPr lang="en-US" sz="1600" spc="60" dirty="0">
                <a:solidFill>
                  <a:srgbClr val="FFFFFF"/>
                </a:solidFill>
                <a:latin typeface="Times New Roman" panose="02020603050405020304" pitchFamily="18" charset="0"/>
                <a:cs typeface="Times New Roman" panose="02020603050405020304" pitchFamily="18" charset="0"/>
              </a:rPr>
              <a:t> </a:t>
            </a:r>
            <a:r>
              <a:rPr lang="en-US" sz="1600" spc="200" dirty="0">
                <a:solidFill>
                  <a:srgbClr val="FFFFFF"/>
                </a:solidFill>
                <a:latin typeface="Times New Roman" panose="02020603050405020304" pitchFamily="18" charset="0"/>
                <a:cs typeface="Times New Roman" panose="02020603050405020304" pitchFamily="18" charset="0"/>
              </a:rPr>
              <a:t>and</a:t>
            </a:r>
            <a:r>
              <a:rPr lang="en-US" sz="1600" spc="20" dirty="0">
                <a:solidFill>
                  <a:srgbClr val="FFFFFF"/>
                </a:solidFill>
                <a:latin typeface="Times New Roman" panose="02020603050405020304" pitchFamily="18" charset="0"/>
                <a:cs typeface="Times New Roman" panose="02020603050405020304" pitchFamily="18" charset="0"/>
              </a:rPr>
              <a:t> </a:t>
            </a:r>
            <a:r>
              <a:rPr lang="en-US" sz="1600" spc="190" dirty="0">
                <a:solidFill>
                  <a:srgbClr val="FFFFFF"/>
                </a:solidFill>
                <a:latin typeface="Times New Roman" panose="02020603050405020304" pitchFamily="18" charset="0"/>
                <a:cs typeface="Times New Roman" panose="02020603050405020304" pitchFamily="18" charset="0"/>
              </a:rPr>
              <a:t>manages </a:t>
            </a:r>
            <a:r>
              <a:rPr lang="en-US" sz="1600" spc="-530" dirty="0">
                <a:solidFill>
                  <a:srgbClr val="FFFFFF"/>
                </a:solidFill>
                <a:latin typeface="Times New Roman" panose="02020603050405020304" pitchFamily="18" charset="0"/>
                <a:cs typeface="Times New Roman" panose="02020603050405020304" pitchFamily="18" charset="0"/>
              </a:rPr>
              <a:t> </a:t>
            </a:r>
            <a:r>
              <a:rPr lang="en-US" sz="1600" spc="35" dirty="0">
                <a:solidFill>
                  <a:srgbClr val="FFFFFF"/>
                </a:solidFill>
                <a:latin typeface="Times New Roman" panose="02020603050405020304" pitchFamily="18" charset="0"/>
                <a:cs typeface="Times New Roman" panose="02020603050405020304" pitchFamily="18" charset="0"/>
              </a:rPr>
              <a:t>our </a:t>
            </a:r>
            <a:r>
              <a:rPr lang="en-US" sz="1600" spc="30" dirty="0">
                <a:solidFill>
                  <a:srgbClr val="FFFFFF"/>
                </a:solidFill>
                <a:latin typeface="Times New Roman" panose="02020603050405020304" pitchFamily="18" charset="0"/>
                <a:cs typeface="Times New Roman" panose="02020603050405020304" pitchFamily="18" charset="0"/>
              </a:rPr>
              <a:t>questions, </a:t>
            </a:r>
            <a:r>
              <a:rPr lang="en-US" sz="1600" spc="55" dirty="0">
                <a:solidFill>
                  <a:srgbClr val="FFFFFF"/>
                </a:solidFill>
                <a:latin typeface="Times New Roman" panose="02020603050405020304" pitchFamily="18" charset="0"/>
                <a:cs typeface="Times New Roman" panose="02020603050405020304" pitchFamily="18" charset="0"/>
              </a:rPr>
              <a:t>answers, </a:t>
            </a:r>
            <a:r>
              <a:rPr lang="en-US" sz="1600" spc="25" dirty="0">
                <a:solidFill>
                  <a:srgbClr val="FFFFFF"/>
                </a:solidFill>
                <a:latin typeface="Times New Roman" panose="02020603050405020304" pitchFamily="18" charset="0"/>
                <a:cs typeface="Times New Roman" panose="02020603050405020304" pitchFamily="18" charset="0"/>
              </a:rPr>
              <a:t>activity </a:t>
            </a:r>
            <a:r>
              <a:rPr lang="en-US" sz="1600" spc="-25" dirty="0">
                <a:solidFill>
                  <a:srgbClr val="FFFFFF"/>
                </a:solidFill>
                <a:latin typeface="Times New Roman" panose="02020603050405020304" pitchFamily="18" charset="0"/>
                <a:cs typeface="Times New Roman" panose="02020603050405020304" pitchFamily="18" charset="0"/>
              </a:rPr>
              <a:t>statistics,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40" dirty="0">
                <a:solidFill>
                  <a:srgbClr val="FFFFFF"/>
                </a:solidFill>
                <a:latin typeface="Times New Roman" panose="02020603050405020304" pitchFamily="18" charset="0"/>
                <a:cs typeface="Times New Roman" panose="02020603050405020304" pitchFamily="18" charset="0"/>
              </a:rPr>
              <a:t>other </a:t>
            </a:r>
            <a:r>
              <a:rPr lang="en-US" sz="1600" spc="50" dirty="0">
                <a:solidFill>
                  <a:srgbClr val="FFFFFF"/>
                </a:solidFill>
                <a:latin typeface="Times New Roman" panose="02020603050405020304" pitchFamily="18" charset="0"/>
                <a:cs typeface="Times New Roman" panose="02020603050405020304" pitchFamily="18" charset="0"/>
              </a:rPr>
              <a:t>information </a:t>
            </a:r>
            <a:r>
              <a:rPr lang="en-US" sz="1600" spc="175" dirty="0">
                <a:solidFill>
                  <a:srgbClr val="FFFFFF"/>
                </a:solidFill>
                <a:latin typeface="Times New Roman" panose="02020603050405020304" pitchFamily="18" charset="0"/>
                <a:cs typeface="Times New Roman" panose="02020603050405020304" pitchFamily="18" charset="0"/>
              </a:rPr>
              <a:t>needed </a:t>
            </a:r>
            <a:r>
              <a:rPr lang="en-US" sz="1600" spc="35" dirty="0">
                <a:solidFill>
                  <a:srgbClr val="FFFFFF"/>
                </a:solidFill>
                <a:latin typeface="Times New Roman" panose="02020603050405020304" pitchFamily="18" charset="0"/>
                <a:cs typeface="Times New Roman" panose="02020603050405020304" pitchFamily="18" charset="0"/>
              </a:rPr>
              <a:t>to </a:t>
            </a:r>
            <a:r>
              <a:rPr lang="en-US" sz="1600" spc="25" dirty="0">
                <a:solidFill>
                  <a:srgbClr val="FFFFFF"/>
                </a:solidFill>
                <a:latin typeface="Times New Roman" panose="02020603050405020304" pitchFamily="18" charset="0"/>
                <a:cs typeface="Times New Roman" panose="02020603050405020304" pitchFamily="18" charset="0"/>
              </a:rPr>
              <a:t>run </a:t>
            </a:r>
            <a:r>
              <a:rPr lang="en-US" sz="1600" spc="180" dirty="0">
                <a:solidFill>
                  <a:srgbClr val="FFFFFF"/>
                </a:solidFill>
                <a:latin typeface="Times New Roman" panose="02020603050405020304" pitchFamily="18" charset="0"/>
                <a:cs typeface="Times New Roman" panose="02020603050405020304" pitchFamily="18" charset="0"/>
              </a:rPr>
              <a:t>DoConnect </a:t>
            </a:r>
            <a:r>
              <a:rPr lang="en-US" sz="1600" spc="185" dirty="0">
                <a:solidFill>
                  <a:srgbClr val="FFFFFF"/>
                </a:solidFill>
                <a:latin typeface="Times New Roman" panose="02020603050405020304" pitchFamily="18" charset="0"/>
                <a:cs typeface="Times New Roman" panose="02020603050405020304" pitchFamily="18" charset="0"/>
              </a:rPr>
              <a:t>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80" dirty="0">
                <a:solidFill>
                  <a:srgbClr val="FFFFFF"/>
                </a:solidFill>
                <a:latin typeface="Times New Roman" panose="02020603050405020304" pitchFamily="18" charset="0"/>
                <a:cs typeface="Times New Roman" panose="02020603050405020304" pitchFamily="18" charset="0"/>
              </a:rPr>
              <a:t>provides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75" dirty="0">
                <a:solidFill>
                  <a:srgbClr val="FFFFFF"/>
                </a:solidFill>
                <a:latin typeface="Times New Roman" panose="02020603050405020304" pitchFamily="18" charset="0"/>
                <a:cs typeface="Times New Roman" panose="02020603050405020304" pitchFamily="18" charset="0"/>
              </a:rPr>
              <a:t>raw </a:t>
            </a:r>
            <a:r>
              <a:rPr lang="en-US" sz="1600" spc="160" dirty="0">
                <a:solidFill>
                  <a:srgbClr val="FFFFFF"/>
                </a:solidFill>
                <a:latin typeface="Times New Roman" panose="02020603050405020304" pitchFamily="18" charset="0"/>
                <a:cs typeface="Times New Roman" panose="02020603050405020304" pitchFamily="18" charset="0"/>
              </a:rPr>
              <a:t>data </a:t>
            </a:r>
            <a:r>
              <a:rPr lang="en-US" sz="1600" spc="120" dirty="0">
                <a:solidFill>
                  <a:srgbClr val="FFFFFF"/>
                </a:solidFill>
                <a:latin typeface="Times New Roman" panose="02020603050405020304" pitchFamily="18" charset="0"/>
                <a:cs typeface="Times New Roman" panose="02020603050405020304" pitchFamily="18" charset="0"/>
              </a:rPr>
              <a:t>used </a:t>
            </a:r>
            <a:r>
              <a:rPr lang="en-US" sz="1600" spc="35" dirty="0">
                <a:solidFill>
                  <a:srgbClr val="FFFFFF"/>
                </a:solidFill>
                <a:latin typeface="Times New Roman" panose="02020603050405020304" pitchFamily="18" charset="0"/>
                <a:cs typeface="Times New Roman" panose="02020603050405020304" pitchFamily="18" charset="0"/>
              </a:rPr>
              <a:t>to </a:t>
            </a:r>
            <a:r>
              <a:rPr lang="en-US" sz="1600" spc="114" dirty="0">
                <a:solidFill>
                  <a:srgbClr val="FFFFFF"/>
                </a:solidFill>
                <a:latin typeface="Times New Roman" panose="02020603050405020304" pitchFamily="18" charset="0"/>
                <a:cs typeface="Times New Roman" panose="02020603050405020304" pitchFamily="18" charset="0"/>
              </a:rPr>
              <a:t>populate </a:t>
            </a:r>
            <a:r>
              <a:rPr lang="en-US" sz="1600" spc="35" dirty="0">
                <a:solidFill>
                  <a:srgbClr val="FFFFFF"/>
                </a:solidFill>
                <a:latin typeface="Times New Roman" panose="02020603050405020304" pitchFamily="18" charset="0"/>
                <a:cs typeface="Times New Roman" panose="02020603050405020304" pitchFamily="18" charset="0"/>
              </a:rPr>
              <a:t>our </a:t>
            </a:r>
            <a:r>
              <a:rPr lang="en-US" sz="1600" spc="75" dirty="0">
                <a:solidFill>
                  <a:srgbClr val="FFFFFF"/>
                </a:solidFill>
                <a:latin typeface="Times New Roman" panose="02020603050405020304" pitchFamily="18" charset="0"/>
                <a:cs typeface="Times New Roman" panose="02020603050405020304" pitchFamily="18" charset="0"/>
              </a:rPr>
              <a:t>screens </a:t>
            </a:r>
            <a:r>
              <a:rPr lang="en-US" sz="1600" spc="155" dirty="0">
                <a:solidFill>
                  <a:srgbClr val="FFFFFF"/>
                </a:solidFill>
                <a:latin typeface="Times New Roman" panose="02020603050405020304" pitchFamily="18" charset="0"/>
                <a:cs typeface="Times New Roman" panose="02020603050405020304" pitchFamily="18" charset="0"/>
              </a:rPr>
              <a:t>when </a:t>
            </a:r>
            <a:r>
              <a:rPr lang="en-US" sz="1600" spc="215" dirty="0">
                <a:solidFill>
                  <a:srgbClr val="FFFFFF"/>
                </a:solidFill>
                <a:latin typeface="Times New Roman" panose="02020603050405020304" pitchFamily="18" charset="0"/>
                <a:cs typeface="Times New Roman" panose="02020603050405020304" pitchFamily="18" charset="0"/>
              </a:rPr>
              <a:t>we </a:t>
            </a:r>
            <a:r>
              <a:rPr lang="en-US" sz="1600" spc="35" dirty="0">
                <a:solidFill>
                  <a:srgbClr val="FFFFFF"/>
                </a:solidFill>
                <a:latin typeface="Times New Roman" panose="02020603050405020304" pitchFamily="18" charset="0"/>
                <a:cs typeface="Times New Roman" panose="02020603050405020304" pitchFamily="18" charset="0"/>
              </a:rPr>
              <a:t>click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25" dirty="0">
                <a:solidFill>
                  <a:srgbClr val="FFFFFF"/>
                </a:solidFill>
                <a:latin typeface="Times New Roman" panose="02020603050405020304" pitchFamily="18" charset="0"/>
                <a:cs typeface="Times New Roman" panose="02020603050405020304" pitchFamily="18" charset="0"/>
              </a:rPr>
              <a:t>buttons. </a:t>
            </a:r>
            <a:r>
              <a:rPr lang="en-US" sz="1600" spc="30" dirty="0">
                <a:solidFill>
                  <a:srgbClr val="FFFFFF"/>
                </a:solidFill>
                <a:latin typeface="Times New Roman" panose="02020603050405020304" pitchFamily="18" charset="0"/>
                <a:cs typeface="Times New Roman" panose="02020603050405020304" pitchFamily="18" charset="0"/>
              </a:rPr>
              <a:t> </a:t>
            </a:r>
            <a:r>
              <a:rPr lang="en-US" sz="1600" spc="175" dirty="0">
                <a:solidFill>
                  <a:srgbClr val="FFFFFF"/>
                </a:solidFill>
                <a:latin typeface="Times New Roman" panose="02020603050405020304" pitchFamily="18" charset="0"/>
                <a:cs typeface="Times New Roman" panose="02020603050405020304" pitchFamily="18" charset="0"/>
              </a:rPr>
              <a:t>DoConnect </a:t>
            </a:r>
            <a:r>
              <a:rPr lang="en-US" sz="1600" spc="15" dirty="0">
                <a:solidFill>
                  <a:srgbClr val="FFFFFF"/>
                </a:solidFill>
                <a:latin typeface="Times New Roman" panose="02020603050405020304" pitchFamily="18" charset="0"/>
                <a:cs typeface="Times New Roman" panose="02020603050405020304" pitchFamily="18" charset="0"/>
              </a:rPr>
              <a:t>surely </a:t>
            </a:r>
            <a:r>
              <a:rPr lang="en-US" sz="1600" spc="110" dirty="0">
                <a:solidFill>
                  <a:srgbClr val="FFFFFF"/>
                </a:solidFill>
                <a:latin typeface="Times New Roman" panose="02020603050405020304" pitchFamily="18" charset="0"/>
                <a:cs typeface="Times New Roman" panose="02020603050405020304" pitchFamily="18" charset="0"/>
              </a:rPr>
              <a:t>has </a:t>
            </a:r>
            <a:r>
              <a:rPr lang="en-US" sz="1600" spc="105" dirty="0">
                <a:solidFill>
                  <a:srgbClr val="FFFFFF"/>
                </a:solidFill>
                <a:latin typeface="Times New Roman" panose="02020603050405020304" pitchFamily="18" charset="0"/>
                <a:cs typeface="Times New Roman" panose="02020603050405020304" pitchFamily="18" charset="0"/>
              </a:rPr>
              <a:t>middleware </a:t>
            </a:r>
            <a:r>
              <a:rPr lang="en-US" sz="1600" spc="35" dirty="0">
                <a:solidFill>
                  <a:srgbClr val="FFFFFF"/>
                </a:solidFill>
                <a:latin typeface="Times New Roman" panose="02020603050405020304" pitchFamily="18" charset="0"/>
                <a:cs typeface="Times New Roman" panose="02020603050405020304" pitchFamily="18" charset="0"/>
              </a:rPr>
              <a:t>to </a:t>
            </a:r>
            <a:r>
              <a:rPr lang="en-US" sz="1600" spc="-45" dirty="0">
                <a:solidFill>
                  <a:srgbClr val="FFFFFF"/>
                </a:solidFill>
                <a:latin typeface="Times New Roman" panose="02020603050405020304" pitchFamily="18" charset="0"/>
                <a:cs typeface="Times New Roman" panose="02020603050405020304" pitchFamily="18" charset="0"/>
              </a:rPr>
              <a:t>link </a:t>
            </a:r>
            <a:r>
              <a:rPr lang="en-US" sz="1600" spc="155" dirty="0">
                <a:solidFill>
                  <a:srgbClr val="FFFFFF"/>
                </a:solidFill>
                <a:latin typeface="Times New Roman" panose="02020603050405020304" pitchFamily="18" charset="0"/>
                <a:cs typeface="Times New Roman" panose="02020603050405020304" pitchFamily="18" charset="0"/>
              </a:rPr>
              <a:t>up </a:t>
            </a:r>
            <a:r>
              <a:rPr lang="en-US" sz="1600" spc="95" dirty="0">
                <a:solidFill>
                  <a:srgbClr val="FFFFFF"/>
                </a:solidFill>
                <a:latin typeface="Times New Roman" panose="02020603050405020304" pitchFamily="18" charset="0"/>
                <a:cs typeface="Times New Roman" panose="02020603050405020304" pitchFamily="18" charset="0"/>
              </a:rPr>
              <a:t>people,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125" dirty="0">
                <a:solidFill>
                  <a:srgbClr val="FFFFFF"/>
                </a:solidFill>
                <a:latin typeface="Times New Roman" panose="02020603050405020304" pitchFamily="18" charset="0"/>
                <a:cs typeface="Times New Roman" panose="02020603050405020304" pitchFamily="18" charset="0"/>
              </a:rPr>
              <a:t>components </a:t>
            </a:r>
            <a:r>
              <a:rPr lang="en-US" sz="1600" spc="40" dirty="0">
                <a:solidFill>
                  <a:srgbClr val="FFFFFF"/>
                </a:solidFill>
                <a:latin typeface="Times New Roman" panose="02020603050405020304" pitchFamily="18" charset="0"/>
                <a:cs typeface="Times New Roman" panose="02020603050405020304" pitchFamily="18" charset="0"/>
              </a:rPr>
              <a:t>of </a:t>
            </a:r>
            <a:r>
              <a:rPr lang="en-US" sz="1600" spc="70" dirty="0">
                <a:solidFill>
                  <a:srgbClr val="FFFFFF"/>
                </a:solidFill>
                <a:latin typeface="Times New Roman" panose="02020603050405020304" pitchFamily="18" charset="0"/>
                <a:cs typeface="Times New Roman" panose="02020603050405020304" pitchFamily="18" charset="0"/>
              </a:rPr>
              <a:t>the </a:t>
            </a:r>
            <a:r>
              <a:rPr lang="en-US" sz="1600" spc="145" dirty="0">
                <a:solidFill>
                  <a:srgbClr val="FFFFFF"/>
                </a:solidFill>
                <a:latin typeface="Times New Roman" panose="02020603050405020304" pitchFamily="18" charset="0"/>
                <a:cs typeface="Times New Roman" panose="02020603050405020304" pitchFamily="18" charset="0"/>
              </a:rPr>
              <a:t>pages, </a:t>
            </a:r>
            <a:r>
              <a:rPr lang="en-US" sz="1600" spc="110" dirty="0">
                <a:solidFill>
                  <a:srgbClr val="FFFFFF"/>
                </a:solidFill>
                <a:latin typeface="Times New Roman" panose="02020603050405020304" pitchFamily="18" charset="0"/>
                <a:cs typeface="Times New Roman" panose="02020603050405020304" pitchFamily="18" charset="0"/>
              </a:rPr>
              <a:t>such </a:t>
            </a:r>
            <a:r>
              <a:rPr lang="en-US" sz="1600" spc="-530" dirty="0">
                <a:solidFill>
                  <a:srgbClr val="FFFFFF"/>
                </a:solidFill>
                <a:latin typeface="Times New Roman" panose="02020603050405020304" pitchFamily="18" charset="0"/>
                <a:cs typeface="Times New Roman" panose="02020603050405020304" pitchFamily="18" charset="0"/>
              </a:rPr>
              <a:t> </a:t>
            </a:r>
            <a:r>
              <a:rPr lang="en-US" sz="1600" spc="120" dirty="0">
                <a:solidFill>
                  <a:srgbClr val="FFFFFF"/>
                </a:solidFill>
                <a:latin typeface="Times New Roman" panose="02020603050405020304" pitchFamily="18" charset="0"/>
                <a:cs typeface="Times New Roman" panose="02020603050405020304" pitchFamily="18" charset="0"/>
              </a:rPr>
              <a:t>as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85" dirty="0">
                <a:solidFill>
                  <a:srgbClr val="FFFFFF"/>
                </a:solidFill>
                <a:latin typeface="Times New Roman" panose="02020603050405020304" pitchFamily="18" charset="0"/>
                <a:cs typeface="Times New Roman" panose="02020603050405020304" pitchFamily="18" charset="0"/>
              </a:rPr>
              <a:t>customized </a:t>
            </a:r>
            <a:r>
              <a:rPr lang="en-US" sz="1600" spc="50" dirty="0">
                <a:solidFill>
                  <a:srgbClr val="FFFFFF"/>
                </a:solidFill>
                <a:latin typeface="Times New Roman" panose="02020603050405020304" pitchFamily="18" charset="0"/>
                <a:cs typeface="Times New Roman" panose="02020603050405020304" pitchFamily="18" charset="0"/>
              </a:rPr>
              <a:t>selection </a:t>
            </a:r>
            <a:r>
              <a:rPr lang="en-US" sz="1600" spc="40" dirty="0">
                <a:solidFill>
                  <a:srgbClr val="FFFFFF"/>
                </a:solidFill>
                <a:latin typeface="Times New Roman" panose="02020603050405020304" pitchFamily="18" charset="0"/>
                <a:cs typeface="Times New Roman" panose="02020603050405020304" pitchFamily="18" charset="0"/>
              </a:rPr>
              <a:t>of </a:t>
            </a:r>
            <a:r>
              <a:rPr lang="en-US" sz="1600" spc="150" dirty="0">
                <a:solidFill>
                  <a:srgbClr val="FFFFFF"/>
                </a:solidFill>
                <a:latin typeface="Times New Roman" panose="02020603050405020304" pitchFamily="18" charset="0"/>
                <a:cs typeface="Times New Roman" panose="02020603050405020304" pitchFamily="18" charset="0"/>
              </a:rPr>
              <a:t>ads </a:t>
            </a:r>
            <a:r>
              <a:rPr lang="en-US" sz="1600" spc="200" dirty="0">
                <a:solidFill>
                  <a:srgbClr val="FFFFFF"/>
                </a:solidFill>
                <a:latin typeface="Times New Roman" panose="02020603050405020304" pitchFamily="18" charset="0"/>
                <a:cs typeface="Times New Roman" panose="02020603050405020304" pitchFamily="18" charset="0"/>
              </a:rPr>
              <a:t>and </a:t>
            </a:r>
            <a:r>
              <a:rPr lang="en-US" sz="1600" spc="45" dirty="0">
                <a:solidFill>
                  <a:srgbClr val="FFFFFF"/>
                </a:solidFill>
                <a:latin typeface="Times New Roman" panose="02020603050405020304" pitchFamily="18" charset="0"/>
                <a:cs typeface="Times New Roman" panose="02020603050405020304" pitchFamily="18" charset="0"/>
              </a:rPr>
              <a:t>the </a:t>
            </a:r>
            <a:r>
              <a:rPr lang="en-US" sz="1600" spc="85" dirty="0">
                <a:solidFill>
                  <a:srgbClr val="FFFFFF"/>
                </a:solidFill>
                <a:latin typeface="Times New Roman" panose="02020603050405020304" pitchFamily="18" charset="0"/>
                <a:cs typeface="Times New Roman" panose="02020603050405020304" pitchFamily="18" charset="0"/>
              </a:rPr>
              <a:t>operation </a:t>
            </a:r>
            <a:r>
              <a:rPr lang="en-US" sz="1600" spc="40" dirty="0">
                <a:solidFill>
                  <a:srgbClr val="FFFFFF"/>
                </a:solidFill>
                <a:latin typeface="Times New Roman" panose="02020603050405020304" pitchFamily="18" charset="0"/>
                <a:cs typeface="Times New Roman" panose="02020603050405020304" pitchFamily="18" charset="0"/>
              </a:rPr>
              <a:t>of </a:t>
            </a:r>
            <a:r>
              <a:rPr lang="en-US" sz="1600" spc="65" dirty="0">
                <a:solidFill>
                  <a:srgbClr val="FFFFFF"/>
                </a:solidFill>
                <a:latin typeface="Times New Roman" panose="02020603050405020304" pitchFamily="18" charset="0"/>
                <a:cs typeface="Times New Roman" panose="02020603050405020304" pitchFamily="18" charset="0"/>
              </a:rPr>
              <a:t>tracking </a:t>
            </a:r>
            <a:r>
              <a:rPr lang="en-US" sz="1600" spc="-20" dirty="0">
                <a:solidFill>
                  <a:srgbClr val="FFFFFF"/>
                </a:solidFill>
                <a:latin typeface="Times New Roman" panose="02020603050405020304" pitchFamily="18" charset="0"/>
                <a:cs typeface="Times New Roman" panose="02020603050405020304" pitchFamily="18" charset="0"/>
              </a:rPr>
              <a:t>sites</a:t>
            </a:r>
            <a:r>
              <a:rPr lang="en-US" sz="1600" spc="-15" dirty="0">
                <a:solidFill>
                  <a:srgbClr val="FFFFFF"/>
                </a:solidFill>
                <a:latin typeface="Times New Roman" panose="02020603050405020304" pitchFamily="18" charset="0"/>
                <a:cs typeface="Times New Roman" panose="02020603050405020304" pitchFamily="18" charset="0"/>
              </a:rPr>
              <a:t> </a:t>
            </a:r>
            <a:r>
              <a:rPr lang="en-US" sz="1600" spc="-25" dirty="0">
                <a:solidFill>
                  <a:srgbClr val="FFFFFF"/>
                </a:solidFill>
                <a:latin typeface="Times New Roman" panose="02020603050405020304" pitchFamily="18" charset="0"/>
                <a:cs typeface="Times New Roman" panose="02020603050405020304" pitchFamily="18" charset="0"/>
              </a:rPr>
              <a:t>or</a:t>
            </a:r>
            <a:r>
              <a:rPr lang="en-US" sz="1600" spc="-20" dirty="0">
                <a:solidFill>
                  <a:srgbClr val="FFFFFF"/>
                </a:solidFill>
                <a:latin typeface="Times New Roman" panose="02020603050405020304" pitchFamily="18" charset="0"/>
                <a:cs typeface="Times New Roman" panose="02020603050405020304" pitchFamily="18" charset="0"/>
              </a:rPr>
              <a:t> </a:t>
            </a:r>
            <a:r>
              <a:rPr lang="en-US" sz="1600" spc="45" dirty="0">
                <a:solidFill>
                  <a:srgbClr val="FFFFFF"/>
                </a:solidFill>
                <a:latin typeface="Times New Roman" panose="02020603050405020304" pitchFamily="18" charset="0"/>
                <a:cs typeface="Times New Roman" panose="02020603050405020304" pitchFamily="18" charset="0"/>
              </a:rPr>
              <a:t>clickstream </a:t>
            </a:r>
            <a:r>
              <a:rPr lang="en-US" sz="1600" spc="50" dirty="0">
                <a:solidFill>
                  <a:srgbClr val="FFFFFF"/>
                </a:solidFill>
                <a:latin typeface="Times New Roman" panose="02020603050405020304" pitchFamily="18" charset="0"/>
                <a:cs typeface="Times New Roman" panose="02020603050405020304" pitchFamily="18" charset="0"/>
              </a:rPr>
              <a:t> </a:t>
            </a:r>
            <a:r>
              <a:rPr lang="en-US" sz="1600" spc="35" dirty="0">
                <a:solidFill>
                  <a:srgbClr val="FFFFFF"/>
                </a:solidFill>
                <a:latin typeface="Times New Roman" panose="02020603050405020304" pitchFamily="18" charset="0"/>
                <a:cs typeface="Times New Roman" panose="02020603050405020304" pitchFamily="18" charset="0"/>
              </a:rPr>
              <a:t>analysis.</a:t>
            </a:r>
            <a:endParaRPr lang="en-US" sz="1600" dirty="0">
              <a:latin typeface="Times New Roman" panose="02020603050405020304" pitchFamily="18"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27946CA5-5BC8-FFE4-DD72-E8D5CA19C3A0}"/>
              </a:ext>
            </a:extLst>
          </p:cNvPr>
          <p:cNvSpPr txBox="1"/>
          <p:nvPr/>
        </p:nvSpPr>
        <p:spPr>
          <a:xfrm>
            <a:off x="532268" y="4933418"/>
            <a:ext cx="6097554" cy="823302"/>
          </a:xfrm>
          <a:prstGeom prst="rect">
            <a:avLst/>
          </a:prstGeom>
          <a:noFill/>
        </p:spPr>
        <p:txBody>
          <a:bodyPr wrap="square">
            <a:spAutoFit/>
          </a:bodyPr>
          <a:lstStyle/>
          <a:p>
            <a:pPr marL="134620">
              <a:lnSpc>
                <a:spcPct val="100000"/>
              </a:lnSpc>
            </a:pPr>
            <a:r>
              <a:rPr lang="en-IN" sz="2400" b="1" spc="-40" dirty="0">
                <a:solidFill>
                  <a:srgbClr val="FFFFFF"/>
                </a:solidFill>
                <a:uFill>
                  <a:solidFill>
                    <a:srgbClr val="FFFFFF"/>
                  </a:solidFill>
                </a:uFill>
                <a:latin typeface="Sitka Small Semibold" pitchFamily="2" charset="0"/>
                <a:cs typeface="Tahoma"/>
              </a:rPr>
              <a:t>DataBase:</a:t>
            </a:r>
            <a:endParaRPr lang="en-IN" sz="2400" dirty="0">
              <a:latin typeface="Sitka Small Semibold" pitchFamily="2" charset="0"/>
              <a:cs typeface="Tahoma"/>
            </a:endParaRPr>
          </a:p>
          <a:p>
            <a:pPr>
              <a:lnSpc>
                <a:spcPct val="100000"/>
              </a:lnSpc>
              <a:spcBef>
                <a:spcPts val="15"/>
              </a:spcBef>
            </a:pPr>
            <a:endParaRPr lang="en-IN" sz="2350" dirty="0">
              <a:latin typeface="Tahoma"/>
              <a:cs typeface="Tahoma"/>
            </a:endParaRPr>
          </a:p>
        </p:txBody>
      </p:sp>
      <p:sp>
        <p:nvSpPr>
          <p:cNvPr id="12" name="TextBox 11">
            <a:extLst>
              <a:ext uri="{FF2B5EF4-FFF2-40B4-BE49-F238E27FC236}">
                <a16:creationId xmlns:a16="http://schemas.microsoft.com/office/drawing/2014/main" id="{5AFCABA3-3DDC-7AB5-0E84-53D50A4493AB}"/>
              </a:ext>
            </a:extLst>
          </p:cNvPr>
          <p:cNvSpPr txBox="1"/>
          <p:nvPr/>
        </p:nvSpPr>
        <p:spPr>
          <a:xfrm>
            <a:off x="667138" y="5612796"/>
            <a:ext cx="2787943" cy="646331"/>
          </a:xfrm>
          <a:prstGeom prst="rect">
            <a:avLst/>
          </a:prstGeom>
          <a:noFill/>
        </p:spPr>
        <p:txBody>
          <a:bodyPr wrap="none" rtlCol="0">
            <a:spAutoFit/>
          </a:bodyPr>
          <a:lstStyle/>
          <a:p>
            <a:r>
              <a:rPr lang="en-IN" sz="1800" spc="100" dirty="0">
                <a:solidFill>
                  <a:srgbClr val="FFFFFF"/>
                </a:solidFill>
                <a:latin typeface="Times New Roman" panose="02020603050405020304" pitchFamily="18" charset="0"/>
                <a:cs typeface="Times New Roman" panose="02020603050405020304" pitchFamily="18" charset="0"/>
              </a:rPr>
              <a:t>Technology</a:t>
            </a:r>
            <a:r>
              <a:rPr lang="en-IN" sz="1800" spc="-70" dirty="0">
                <a:solidFill>
                  <a:srgbClr val="FFFFFF"/>
                </a:solidFill>
                <a:latin typeface="Times New Roman" panose="02020603050405020304" pitchFamily="18" charset="0"/>
                <a:cs typeface="Times New Roman" panose="02020603050405020304" pitchFamily="18" charset="0"/>
              </a:rPr>
              <a:t> </a:t>
            </a:r>
            <a:r>
              <a:rPr lang="en-IN" sz="1800" spc="60" dirty="0">
                <a:solidFill>
                  <a:srgbClr val="FFFFFF"/>
                </a:solidFill>
                <a:latin typeface="Times New Roman" panose="02020603050405020304" pitchFamily="18" charset="0"/>
                <a:cs typeface="Times New Roman" panose="02020603050405020304" pitchFamily="18" charset="0"/>
              </a:rPr>
              <a:t>used:</a:t>
            </a:r>
            <a:r>
              <a:rPr lang="en-IN" sz="1800" spc="60" dirty="0">
                <a:solidFill>
                  <a:srgbClr val="FFFFFF"/>
                </a:solidFill>
                <a:latin typeface="Trebuchet MS"/>
                <a:cs typeface="Trebuchet MS"/>
              </a:rPr>
              <a:t>	</a:t>
            </a:r>
            <a:r>
              <a:rPr lang="en-IN" sz="1800" b="1" spc="-60" dirty="0">
                <a:solidFill>
                  <a:srgbClr val="FFFFFF"/>
                </a:solidFill>
                <a:latin typeface="Times New Roman" panose="02020603050405020304" pitchFamily="18" charset="0"/>
                <a:cs typeface="Times New Roman" panose="02020603050405020304" pitchFamily="18" charset="0"/>
              </a:rPr>
              <a:t>MySQL</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12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5621"/>
            <a:ext cx="12191999" cy="870439"/>
          </a:xfrm>
        </p:spPr>
        <p:txBody>
          <a:bodyPr>
            <a:normAutofit/>
          </a:bodyPr>
          <a:lstStyle/>
          <a:p>
            <a:pPr algn="ctr"/>
            <a:r>
              <a:rPr lang="en-US" sz="4400" dirty="0">
                <a:latin typeface="Times New Roman" panose="02020603050405020304" pitchFamily="18" charset="0"/>
                <a:cs typeface="Times New Roman" panose="02020603050405020304" pitchFamily="18" charset="0"/>
              </a:rPr>
              <a:t>FLOWCHART OF DOCONNECT</a:t>
            </a:r>
          </a:p>
        </p:txBody>
      </p:sp>
      <p:sp>
        <p:nvSpPr>
          <p:cNvPr id="3" name="Content Placeholder 2"/>
          <p:cNvSpPr>
            <a:spLocks noGrp="1"/>
          </p:cNvSpPr>
          <p:nvPr>
            <p:ph idx="1"/>
          </p:nvPr>
        </p:nvSpPr>
        <p:spPr>
          <a:xfrm>
            <a:off x="85671" y="-19036"/>
            <a:ext cx="8355106" cy="3973525"/>
          </a:xfrm>
        </p:spPr>
        <p:txBody>
          <a:bodyPr>
            <a:normAutofit/>
          </a:bodyPr>
          <a:lstStyle/>
          <a:p>
            <a:pPr marL="0" indent="0">
              <a:buNone/>
            </a:pPr>
            <a:r>
              <a:rPr lang="en-US" sz="2400" u="sng" dirty="0">
                <a:latin typeface="Times New Roman" panose="02020603050405020304" pitchFamily="18" charset="0"/>
                <a:cs typeface="Times New Roman" panose="02020603050405020304" pitchFamily="18" charset="0"/>
              </a:rPr>
              <a:t>The flowchart of Do Connect in user </a:t>
            </a:r>
            <a:r>
              <a:rPr lang="en-US" sz="2400" dirty="0">
                <a:latin typeface="Times New Roman" panose="02020603050405020304" pitchFamily="18" charset="0"/>
                <a:cs typeface="Times New Roman" panose="02020603050405020304" pitchFamily="18" charset="0"/>
              </a:rPr>
              <a:t>:</a:t>
            </a:r>
          </a:p>
          <a:p>
            <a:pPr marL="0" indent="0">
              <a:buNone/>
            </a:pPr>
            <a:r>
              <a:rPr lang="en-US" sz="2400" b="1" u="sng" dirty="0">
                <a:latin typeface="Times New Roman" panose="02020603050405020304" pitchFamily="18" charset="0"/>
                <a:cs typeface="Times New Roman" panose="02020603050405020304" pitchFamily="18" charset="0"/>
              </a:rPr>
              <a:t>USER SITE</a:t>
            </a:r>
            <a:r>
              <a:rPr lang="en-US" sz="2400" b="1"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p>
        </p:txBody>
      </p:sp>
      <p:sp>
        <p:nvSpPr>
          <p:cNvPr id="4" name="Flowchart: Terminator 3"/>
          <p:cNvSpPr/>
          <p:nvPr/>
        </p:nvSpPr>
        <p:spPr>
          <a:xfrm>
            <a:off x="4745918" y="1933495"/>
            <a:ext cx="1541418" cy="504393"/>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USER</a:t>
            </a:r>
          </a:p>
        </p:txBody>
      </p:sp>
      <p:sp>
        <p:nvSpPr>
          <p:cNvPr id="5" name="Flowchart: Terminator 4"/>
          <p:cNvSpPr/>
          <p:nvPr/>
        </p:nvSpPr>
        <p:spPr>
          <a:xfrm>
            <a:off x="4745918" y="6240426"/>
            <a:ext cx="1541418" cy="457199"/>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LOGOUT</a:t>
            </a:r>
          </a:p>
        </p:txBody>
      </p:sp>
      <p:sp>
        <p:nvSpPr>
          <p:cNvPr id="6" name="Flowchart: Decision 5"/>
          <p:cNvSpPr/>
          <p:nvPr/>
        </p:nvSpPr>
        <p:spPr>
          <a:xfrm>
            <a:off x="4745919" y="2695566"/>
            <a:ext cx="1541417" cy="888273"/>
          </a:xfrm>
          <a:prstGeom prst="flowChartDecisi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LOGIN</a:t>
            </a:r>
          </a:p>
        </p:txBody>
      </p:sp>
      <p:sp>
        <p:nvSpPr>
          <p:cNvPr id="7" name="Flowchart: Decision 6"/>
          <p:cNvSpPr/>
          <p:nvPr/>
        </p:nvSpPr>
        <p:spPr>
          <a:xfrm>
            <a:off x="4745919" y="4454838"/>
            <a:ext cx="1541417" cy="888273"/>
          </a:xfrm>
          <a:prstGeom prst="flowChartDecisi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ASK A QUERY</a:t>
            </a:r>
          </a:p>
        </p:txBody>
      </p:sp>
      <p:sp>
        <p:nvSpPr>
          <p:cNvPr id="9" name="Rounded Rectangle 8"/>
          <p:cNvSpPr/>
          <p:nvPr/>
        </p:nvSpPr>
        <p:spPr>
          <a:xfrm>
            <a:off x="7319550" y="2904474"/>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REGISTER</a:t>
            </a:r>
          </a:p>
        </p:txBody>
      </p:sp>
      <p:sp>
        <p:nvSpPr>
          <p:cNvPr id="10" name="Rounded Rectangle 9"/>
          <p:cNvSpPr/>
          <p:nvPr/>
        </p:nvSpPr>
        <p:spPr>
          <a:xfrm>
            <a:off x="7319549" y="4663746"/>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RESPONSE TO QUERY</a:t>
            </a:r>
          </a:p>
        </p:txBody>
      </p:sp>
      <p:sp>
        <p:nvSpPr>
          <p:cNvPr id="11" name="Rounded Rectangle 10"/>
          <p:cNvSpPr/>
          <p:nvPr/>
        </p:nvSpPr>
        <p:spPr>
          <a:xfrm>
            <a:off x="4395399" y="5556542"/>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POST QUESTION</a:t>
            </a:r>
          </a:p>
        </p:txBody>
      </p:sp>
      <p:sp>
        <p:nvSpPr>
          <p:cNvPr id="12" name="Rounded Rectangle 11"/>
          <p:cNvSpPr/>
          <p:nvPr/>
        </p:nvSpPr>
        <p:spPr>
          <a:xfrm>
            <a:off x="4395399" y="3757792"/>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USERDASHBOARD</a:t>
            </a:r>
          </a:p>
        </p:txBody>
      </p:sp>
      <p:sp>
        <p:nvSpPr>
          <p:cNvPr id="13" name="Flowchart: Terminator 12"/>
          <p:cNvSpPr/>
          <p:nvPr/>
        </p:nvSpPr>
        <p:spPr>
          <a:xfrm>
            <a:off x="10120536" y="4663746"/>
            <a:ext cx="1345474" cy="47045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LOGOUT</a:t>
            </a:r>
          </a:p>
        </p:txBody>
      </p:sp>
      <p:cxnSp>
        <p:nvCxnSpPr>
          <p:cNvPr id="15" name="Straight Arrow Connector 14"/>
          <p:cNvCxnSpPr>
            <a:stCxn id="4" idx="2"/>
            <a:endCxn id="6" idx="0"/>
          </p:cNvCxnSpPr>
          <p:nvPr/>
        </p:nvCxnSpPr>
        <p:spPr>
          <a:xfrm>
            <a:off x="5516627" y="2437888"/>
            <a:ext cx="1" cy="25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12" idx="0"/>
          </p:cNvCxnSpPr>
          <p:nvPr/>
        </p:nvCxnSpPr>
        <p:spPr>
          <a:xfrm>
            <a:off x="5516628" y="3583839"/>
            <a:ext cx="0" cy="17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7" idx="0"/>
          </p:cNvCxnSpPr>
          <p:nvPr/>
        </p:nvCxnSpPr>
        <p:spPr>
          <a:xfrm>
            <a:off x="5516628" y="4228247"/>
            <a:ext cx="0" cy="22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a:endCxn id="11" idx="0"/>
          </p:cNvCxnSpPr>
          <p:nvPr/>
        </p:nvCxnSpPr>
        <p:spPr>
          <a:xfrm>
            <a:off x="5516628" y="5343111"/>
            <a:ext cx="0" cy="21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5" idx="0"/>
          </p:cNvCxnSpPr>
          <p:nvPr/>
        </p:nvCxnSpPr>
        <p:spPr>
          <a:xfrm flipH="1">
            <a:off x="5516627" y="6026997"/>
            <a:ext cx="1" cy="2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3"/>
            <a:endCxn id="9" idx="1"/>
          </p:cNvCxnSpPr>
          <p:nvPr/>
        </p:nvCxnSpPr>
        <p:spPr>
          <a:xfrm flipV="1">
            <a:off x="6287336" y="3139702"/>
            <a:ext cx="10322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3"/>
            <a:endCxn id="10" idx="1"/>
          </p:cNvCxnSpPr>
          <p:nvPr/>
        </p:nvCxnSpPr>
        <p:spPr>
          <a:xfrm flipV="1">
            <a:off x="6287336" y="4898974"/>
            <a:ext cx="10322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3"/>
            <a:endCxn id="13" idx="1"/>
          </p:cNvCxnSpPr>
          <p:nvPr/>
        </p:nvCxnSpPr>
        <p:spPr>
          <a:xfrm>
            <a:off x="9562006" y="4898974"/>
            <a:ext cx="558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31426" y="2894646"/>
            <a:ext cx="40427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No</a:t>
            </a:r>
          </a:p>
        </p:txBody>
      </p:sp>
      <p:sp>
        <p:nvSpPr>
          <p:cNvPr id="45" name="TextBox 44"/>
          <p:cNvSpPr txBox="1"/>
          <p:nvPr/>
        </p:nvSpPr>
        <p:spPr>
          <a:xfrm>
            <a:off x="6733565" y="4816364"/>
            <a:ext cx="40427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No</a:t>
            </a:r>
          </a:p>
        </p:txBody>
      </p:sp>
      <p:sp>
        <p:nvSpPr>
          <p:cNvPr id="46" name="TextBox 45"/>
          <p:cNvSpPr txBox="1"/>
          <p:nvPr/>
        </p:nvSpPr>
        <p:spPr>
          <a:xfrm>
            <a:off x="5516626" y="3512560"/>
            <a:ext cx="77070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YES</a:t>
            </a:r>
          </a:p>
        </p:txBody>
      </p:sp>
      <p:sp>
        <p:nvSpPr>
          <p:cNvPr id="47" name="TextBox 46"/>
          <p:cNvSpPr txBox="1"/>
          <p:nvPr/>
        </p:nvSpPr>
        <p:spPr>
          <a:xfrm>
            <a:off x="5516626" y="5343112"/>
            <a:ext cx="5706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YES</a:t>
            </a:r>
          </a:p>
        </p:txBody>
      </p:sp>
    </p:spTree>
    <p:extLst>
      <p:ext uri="{BB962C8B-B14F-4D97-AF65-F5344CB8AC3E}">
        <p14:creationId xmlns:p14="http://schemas.microsoft.com/office/powerpoint/2010/main" val="415844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738" y="-842"/>
            <a:ext cx="8915400" cy="3103221"/>
          </a:xfrm>
        </p:spPr>
        <p:txBody>
          <a:bodyPr>
            <a:normAutofit/>
          </a:bodyPr>
          <a:lstStyle/>
          <a:p>
            <a:pPr marL="0" indent="0">
              <a:buNone/>
            </a:pPr>
            <a:r>
              <a:rPr lang="en-US" sz="2400" b="1" u="sng" dirty="0">
                <a:latin typeface="Times New Roman" panose="02020603050405020304" pitchFamily="18" charset="0"/>
                <a:cs typeface="Times New Roman" panose="02020603050405020304" pitchFamily="18" charset="0"/>
              </a:rPr>
              <a:t>ADMIN SITE</a:t>
            </a:r>
            <a:r>
              <a:rPr lang="en-US" sz="2400" b="1" dirty="0">
                <a:latin typeface="Times New Roman" panose="02020603050405020304" pitchFamily="18" charset="0"/>
                <a:cs typeface="Times New Roman" panose="02020603050405020304" pitchFamily="18" charset="0"/>
              </a:rPr>
              <a:t>:</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sp>
        <p:nvSpPr>
          <p:cNvPr id="4" name="Flowchart: Terminator 3"/>
          <p:cNvSpPr/>
          <p:nvPr/>
        </p:nvSpPr>
        <p:spPr>
          <a:xfrm>
            <a:off x="3975352" y="803881"/>
            <a:ext cx="1541418" cy="430978"/>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ADMIN</a:t>
            </a:r>
          </a:p>
        </p:txBody>
      </p:sp>
      <p:sp>
        <p:nvSpPr>
          <p:cNvPr id="5" name="Flowchart: Terminator 4"/>
          <p:cNvSpPr/>
          <p:nvPr/>
        </p:nvSpPr>
        <p:spPr>
          <a:xfrm>
            <a:off x="3975352" y="4530063"/>
            <a:ext cx="1541418" cy="457199"/>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LOGOUT</a:t>
            </a:r>
          </a:p>
        </p:txBody>
      </p:sp>
      <p:sp>
        <p:nvSpPr>
          <p:cNvPr id="7" name="Flowchart: Decision 6"/>
          <p:cNvSpPr/>
          <p:nvPr/>
        </p:nvSpPr>
        <p:spPr>
          <a:xfrm>
            <a:off x="3951709" y="2436170"/>
            <a:ext cx="1541420" cy="901435"/>
          </a:xfrm>
          <a:prstGeom prst="flowChartDecisi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t>VIEW QUESTIONS AND ANSWERS</a:t>
            </a:r>
          </a:p>
        </p:txBody>
      </p:sp>
      <p:sp>
        <p:nvSpPr>
          <p:cNvPr id="9" name="Rounded Rectangle 8"/>
          <p:cNvSpPr/>
          <p:nvPr/>
        </p:nvSpPr>
        <p:spPr>
          <a:xfrm>
            <a:off x="6875860" y="3708722"/>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REJECT</a:t>
            </a:r>
          </a:p>
        </p:txBody>
      </p:sp>
      <p:sp>
        <p:nvSpPr>
          <p:cNvPr id="10" name="Rounded Rectangle 9"/>
          <p:cNvSpPr/>
          <p:nvPr/>
        </p:nvSpPr>
        <p:spPr>
          <a:xfrm>
            <a:off x="3601190" y="3668526"/>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ACCEPT</a:t>
            </a:r>
          </a:p>
        </p:txBody>
      </p:sp>
      <p:sp>
        <p:nvSpPr>
          <p:cNvPr id="11" name="Rounded Rectangle 10"/>
          <p:cNvSpPr/>
          <p:nvPr/>
        </p:nvSpPr>
        <p:spPr>
          <a:xfrm>
            <a:off x="3601193" y="1597919"/>
            <a:ext cx="2242457" cy="4704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LOGIN</a:t>
            </a:r>
          </a:p>
        </p:txBody>
      </p:sp>
      <p:sp>
        <p:nvSpPr>
          <p:cNvPr id="12" name="Flowchart: Terminator 11"/>
          <p:cNvSpPr/>
          <p:nvPr/>
        </p:nvSpPr>
        <p:spPr>
          <a:xfrm>
            <a:off x="10000627" y="3708722"/>
            <a:ext cx="1345474" cy="470455"/>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LOGOUT</a:t>
            </a:r>
          </a:p>
        </p:txBody>
      </p:sp>
      <p:cxnSp>
        <p:nvCxnSpPr>
          <p:cNvPr id="13" name="Straight Arrow Connector 12"/>
          <p:cNvCxnSpPr>
            <a:stCxn id="9" idx="3"/>
            <a:endCxn id="12" idx="1"/>
          </p:cNvCxnSpPr>
          <p:nvPr/>
        </p:nvCxnSpPr>
        <p:spPr>
          <a:xfrm>
            <a:off x="9118317" y="3943950"/>
            <a:ext cx="88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22419" y="1259126"/>
            <a:ext cx="1" cy="239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2419" y="2068374"/>
            <a:ext cx="0" cy="22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22419" y="3337605"/>
            <a:ext cx="0" cy="21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722417" y="4201861"/>
            <a:ext cx="1" cy="2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843647" y="3944384"/>
            <a:ext cx="10322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24386" y="3985092"/>
            <a:ext cx="40427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No</a:t>
            </a:r>
          </a:p>
        </p:txBody>
      </p:sp>
      <p:sp>
        <p:nvSpPr>
          <p:cNvPr id="24" name="TextBox 23"/>
          <p:cNvSpPr txBox="1"/>
          <p:nvPr/>
        </p:nvSpPr>
        <p:spPr>
          <a:xfrm>
            <a:off x="4785107" y="3377230"/>
            <a:ext cx="5706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YES</a:t>
            </a:r>
          </a:p>
        </p:txBody>
      </p:sp>
    </p:spTree>
    <p:extLst>
      <p:ext uri="{BB962C8B-B14F-4D97-AF65-F5344CB8AC3E}">
        <p14:creationId xmlns:p14="http://schemas.microsoft.com/office/powerpoint/2010/main" val="2139653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Celestial design</Template>
  <TotalTime>857</TotalTime>
  <Words>858</Words>
  <Application>Microsoft Office PowerPoint</Application>
  <PresentationFormat>Widescreen</PresentationFormat>
  <Paragraphs>118</Paragraphs>
  <Slides>28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Arial</vt:lpstr>
      <vt:lpstr>Calibri</vt:lpstr>
      <vt:lpstr>Calibri Light</vt:lpstr>
      <vt:lpstr>Cambria</vt:lpstr>
      <vt:lpstr>Mongolian Baiti</vt:lpstr>
      <vt:lpstr>Palatino Linotype</vt:lpstr>
      <vt:lpstr>Sitka Display Semibold</vt:lpstr>
      <vt:lpstr>Sitka Heading</vt:lpstr>
      <vt:lpstr>Sitka Small Semibold</vt:lpstr>
      <vt:lpstr>Tahoma</vt:lpstr>
      <vt:lpstr>Times New Roman</vt:lpstr>
      <vt:lpstr>Trebuchet MS</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FLOWCHART OF DOCONNECT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Badvelu Saisree Reddy</dc:creator>
  <cp:lastModifiedBy>shaik abdul rehaman</cp:lastModifiedBy>
  <cp:revision>19</cp:revision>
  <dcterms:created xsi:type="dcterms:W3CDTF">2022-08-24T16:51:37Z</dcterms:created>
  <dcterms:modified xsi:type="dcterms:W3CDTF">2022-08-26T08:42:09Z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